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Lst>
  <p:sldSz cy="5143500" cx="9144000"/>
  <p:notesSz cx="6858000" cy="9144000"/>
  <p:embeddedFontLst>
    <p:embeddedFont>
      <p:font typeface="Proxima Nova"/>
      <p:regular r:id="rId78"/>
      <p:bold r:id="rId79"/>
      <p:italic r:id="rId80"/>
      <p:boldItalic r:id="rId81"/>
    </p:embeddedFont>
    <p:embeddedFont>
      <p:font typeface="Alfa Slab One"/>
      <p:regular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773F43B8-1F9C-4BF8-9B34-F40072C09EDA}">
  <a:tblStyle styleId="{773F43B8-1F9C-4BF8-9B34-F40072C09EDA}" styleName="Table_0"/>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roximaNova-italic.fntdata"/><Relationship Id="rId82" Type="http://schemas.openxmlformats.org/officeDocument/2006/relationships/font" Target="fonts/AlfaSlabOne-regular.fntdata"/><Relationship Id="rId81" Type="http://schemas.openxmlformats.org/officeDocument/2006/relationships/font" Target="fonts/ProximaNova-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notesMaster" Target="notesMasters/notesMaster.xml"/><Relationship Id="rId6" Type="http://schemas.openxmlformats.org/officeDocument/2006/relationships/slide" Target="slides/slide.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font" Target="fonts/ProximaNova-bold.fntdata"/><Relationship Id="rId34" Type="http://schemas.openxmlformats.org/officeDocument/2006/relationships/slide" Target="slides/slide28.xml"/><Relationship Id="rId78" Type="http://schemas.openxmlformats.org/officeDocument/2006/relationships/font" Target="fonts/ProximaNova-regular.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00.jpg>
</file>

<file path=ppt/media/image01.png>
</file>

<file path=ppt/media/image02.gif>
</file>

<file path=ppt/media/image03.png>
</file>

<file path=ppt/media/image04.jpg>
</file>

<file path=ppt/media/image05.jpg>
</file>

<file path=ppt/media/image06.png>
</file>

<file path=ppt/notesMasters/_rels/notesMaster.xml.rels><?xml version="1.0" encoding="UTF-8" standalone="yes"?><Relationships xmlns="http://schemas.openxmlformats.org/package/2006/relationships"><Relationship Id="rId1" Type="http://schemas.openxmlformats.org/officeDocument/2006/relationships/theme" Target="../theme/theme.xml"/></Relationships>
</file>

<file path=ppt/notesMasters/notesMaster.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notesSlide.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 name="Shape 52"/>
        <p:cNvGrpSpPr/>
        <p:nvPr/>
      </p:nvGrpSpPr>
      <p:grpSpPr>
        <a:xfrm>
          <a:off x="0" y="0"/>
          <a:ext cx="0" cy="0"/>
          <a:chOff x="0" y="0"/>
          <a:chExt cx="0" cy="0"/>
        </a:xfrm>
      </p:grpSpPr>
      <p:sp>
        <p:nvSpPr>
          <p:cNvPr id="53" name="Shape 5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54" name="Shape 5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9" name="Shape 13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 name="Shape 16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9" name="Shape 179"/>
        <p:cNvGrpSpPr/>
        <p:nvPr/>
      </p:nvGrpSpPr>
      <p:grpSpPr>
        <a:xfrm>
          <a:off x="0" y="0"/>
          <a:ext cx="0" cy="0"/>
          <a:chOff x="0" y="0"/>
          <a:chExt cx="0" cy="0"/>
        </a:xfrm>
      </p:grpSpPr>
      <p:sp>
        <p:nvSpPr>
          <p:cNvPr id="180" name="Shape 1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1" name="Shape 18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6" name="Shape 186"/>
        <p:cNvGrpSpPr/>
        <p:nvPr/>
      </p:nvGrpSpPr>
      <p:grpSpPr>
        <a:xfrm>
          <a:off x="0" y="0"/>
          <a:ext cx="0" cy="0"/>
          <a:chOff x="0" y="0"/>
          <a:chExt cx="0" cy="0"/>
        </a:xfrm>
      </p:grpSpPr>
      <p:sp>
        <p:nvSpPr>
          <p:cNvPr id="187" name="Shape 1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8" name="Shape 18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44" name="Shape 24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0" name="Shape 250"/>
        <p:cNvGrpSpPr/>
        <p:nvPr/>
      </p:nvGrpSpPr>
      <p:grpSpPr>
        <a:xfrm>
          <a:off x="0" y="0"/>
          <a:ext cx="0" cy="0"/>
          <a:chOff x="0" y="0"/>
          <a:chExt cx="0" cy="0"/>
        </a:xfrm>
      </p:grpSpPr>
      <p:sp>
        <p:nvSpPr>
          <p:cNvPr id="251" name="Shape 2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2" name="Shape 2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5" name="Shape 265"/>
        <p:cNvGrpSpPr/>
        <p:nvPr/>
      </p:nvGrpSpPr>
      <p:grpSpPr>
        <a:xfrm>
          <a:off x="0" y="0"/>
          <a:ext cx="0" cy="0"/>
          <a:chOff x="0" y="0"/>
          <a:chExt cx="0" cy="0"/>
        </a:xfrm>
      </p:grpSpPr>
      <p:sp>
        <p:nvSpPr>
          <p:cNvPr id="266" name="Shape 2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7" name="Shape 26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9" name="Shape 289"/>
        <p:cNvGrpSpPr/>
        <p:nvPr/>
      </p:nvGrpSpPr>
      <p:grpSpPr>
        <a:xfrm>
          <a:off x="0" y="0"/>
          <a:ext cx="0" cy="0"/>
          <a:chOff x="0" y="0"/>
          <a:chExt cx="0" cy="0"/>
        </a:xfrm>
      </p:grpSpPr>
      <p:sp>
        <p:nvSpPr>
          <p:cNvPr id="290" name="Shape 2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1" name="Shape 29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8" name="Shape 29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5" name="Shape 30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0" name="Shape 310"/>
        <p:cNvGrpSpPr/>
        <p:nvPr/>
      </p:nvGrpSpPr>
      <p:grpSpPr>
        <a:xfrm>
          <a:off x="0" y="0"/>
          <a:ext cx="0" cy="0"/>
          <a:chOff x="0" y="0"/>
          <a:chExt cx="0" cy="0"/>
        </a:xfrm>
      </p:grpSpPr>
      <p:sp>
        <p:nvSpPr>
          <p:cNvPr id="311" name="Shape 3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2" name="Shape 31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7" name="Shape 317"/>
        <p:cNvGrpSpPr/>
        <p:nvPr/>
      </p:nvGrpSpPr>
      <p:grpSpPr>
        <a:xfrm>
          <a:off x="0" y="0"/>
          <a:ext cx="0" cy="0"/>
          <a:chOff x="0" y="0"/>
          <a:chExt cx="0" cy="0"/>
        </a:xfrm>
      </p:grpSpPr>
      <p:sp>
        <p:nvSpPr>
          <p:cNvPr id="318" name="Shape 3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9" name="Shape 31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6" name="Shape 32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3" name="Shape 33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8" name="Shape 338"/>
        <p:cNvGrpSpPr/>
        <p:nvPr/>
      </p:nvGrpSpPr>
      <p:grpSpPr>
        <a:xfrm>
          <a:off x="0" y="0"/>
          <a:ext cx="0" cy="0"/>
          <a:chOff x="0" y="0"/>
          <a:chExt cx="0" cy="0"/>
        </a:xfrm>
      </p:grpSpPr>
      <p:sp>
        <p:nvSpPr>
          <p:cNvPr id="339" name="Shape 3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0" name="Shape 34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5" name="Shape 345"/>
        <p:cNvGrpSpPr/>
        <p:nvPr/>
      </p:nvGrpSpPr>
      <p:grpSpPr>
        <a:xfrm>
          <a:off x="0" y="0"/>
          <a:ext cx="0" cy="0"/>
          <a:chOff x="0" y="0"/>
          <a:chExt cx="0" cy="0"/>
        </a:xfrm>
      </p:grpSpPr>
      <p:sp>
        <p:nvSpPr>
          <p:cNvPr id="346" name="Shape 3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7" name="Shape 34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2" name="Shape 352"/>
        <p:cNvGrpSpPr/>
        <p:nvPr/>
      </p:nvGrpSpPr>
      <p:grpSpPr>
        <a:xfrm>
          <a:off x="0" y="0"/>
          <a:ext cx="0" cy="0"/>
          <a:chOff x="0" y="0"/>
          <a:chExt cx="0" cy="0"/>
        </a:xfrm>
      </p:grpSpPr>
      <p:sp>
        <p:nvSpPr>
          <p:cNvPr id="353" name="Shape 3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4" name="Shape 35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9" name="Shape 359"/>
        <p:cNvGrpSpPr/>
        <p:nvPr/>
      </p:nvGrpSpPr>
      <p:grpSpPr>
        <a:xfrm>
          <a:off x="0" y="0"/>
          <a:ext cx="0" cy="0"/>
          <a:chOff x="0" y="0"/>
          <a:chExt cx="0" cy="0"/>
        </a:xfrm>
      </p:grpSpPr>
      <p:sp>
        <p:nvSpPr>
          <p:cNvPr id="360" name="Shape 3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1" name="Shape 36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6" name="Shape 366"/>
        <p:cNvGrpSpPr/>
        <p:nvPr/>
      </p:nvGrpSpPr>
      <p:grpSpPr>
        <a:xfrm>
          <a:off x="0" y="0"/>
          <a:ext cx="0" cy="0"/>
          <a:chOff x="0" y="0"/>
          <a:chExt cx="0" cy="0"/>
        </a:xfrm>
      </p:grpSpPr>
      <p:sp>
        <p:nvSpPr>
          <p:cNvPr id="367" name="Shape 3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8" name="Shape 36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3" name="Shape 373"/>
        <p:cNvGrpSpPr/>
        <p:nvPr/>
      </p:nvGrpSpPr>
      <p:grpSpPr>
        <a:xfrm>
          <a:off x="0" y="0"/>
          <a:ext cx="0" cy="0"/>
          <a:chOff x="0" y="0"/>
          <a:chExt cx="0" cy="0"/>
        </a:xfrm>
      </p:grpSpPr>
      <p:sp>
        <p:nvSpPr>
          <p:cNvPr id="374" name="Shape 3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5" name="Shape 37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0" name="Shape 380"/>
        <p:cNvGrpSpPr/>
        <p:nvPr/>
      </p:nvGrpSpPr>
      <p:grpSpPr>
        <a:xfrm>
          <a:off x="0" y="0"/>
          <a:ext cx="0" cy="0"/>
          <a:chOff x="0" y="0"/>
          <a:chExt cx="0" cy="0"/>
        </a:xfrm>
      </p:grpSpPr>
      <p:sp>
        <p:nvSpPr>
          <p:cNvPr id="381" name="Shape 3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2" name="Shape 38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7" name="Shape 387"/>
        <p:cNvGrpSpPr/>
        <p:nvPr/>
      </p:nvGrpSpPr>
      <p:grpSpPr>
        <a:xfrm>
          <a:off x="0" y="0"/>
          <a:ext cx="0" cy="0"/>
          <a:chOff x="0" y="0"/>
          <a:chExt cx="0" cy="0"/>
        </a:xfrm>
      </p:grpSpPr>
      <p:sp>
        <p:nvSpPr>
          <p:cNvPr id="388" name="Shape 3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9" name="Shape 3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94" name="Shape 394"/>
        <p:cNvGrpSpPr/>
        <p:nvPr/>
      </p:nvGrpSpPr>
      <p:grpSpPr>
        <a:xfrm>
          <a:off x="0" y="0"/>
          <a:ext cx="0" cy="0"/>
          <a:chOff x="0" y="0"/>
          <a:chExt cx="0" cy="0"/>
        </a:xfrm>
      </p:grpSpPr>
      <p:sp>
        <p:nvSpPr>
          <p:cNvPr id="395" name="Shape 3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6" name="Shape 39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1" name="Shape 401"/>
        <p:cNvGrpSpPr/>
        <p:nvPr/>
      </p:nvGrpSpPr>
      <p:grpSpPr>
        <a:xfrm>
          <a:off x="0" y="0"/>
          <a:ext cx="0" cy="0"/>
          <a:chOff x="0" y="0"/>
          <a:chExt cx="0" cy="0"/>
        </a:xfrm>
      </p:grpSpPr>
      <p:sp>
        <p:nvSpPr>
          <p:cNvPr id="402" name="Shape 4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3" name="Shape 40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8" name="Shape 408"/>
        <p:cNvGrpSpPr/>
        <p:nvPr/>
      </p:nvGrpSpPr>
      <p:grpSpPr>
        <a:xfrm>
          <a:off x="0" y="0"/>
          <a:ext cx="0" cy="0"/>
          <a:chOff x="0" y="0"/>
          <a:chExt cx="0" cy="0"/>
        </a:xfrm>
      </p:grpSpPr>
      <p:sp>
        <p:nvSpPr>
          <p:cNvPr id="409" name="Shape 4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0" name="Shape 41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6" name="Shape 416"/>
        <p:cNvGrpSpPr/>
        <p:nvPr/>
      </p:nvGrpSpPr>
      <p:grpSpPr>
        <a:xfrm>
          <a:off x="0" y="0"/>
          <a:ext cx="0" cy="0"/>
          <a:chOff x="0" y="0"/>
          <a:chExt cx="0" cy="0"/>
        </a:xfrm>
      </p:grpSpPr>
      <p:sp>
        <p:nvSpPr>
          <p:cNvPr id="417" name="Shape 4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8" name="Shape 41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23" name="Shape 423"/>
        <p:cNvGrpSpPr/>
        <p:nvPr/>
      </p:nvGrpSpPr>
      <p:grpSpPr>
        <a:xfrm>
          <a:off x="0" y="0"/>
          <a:ext cx="0" cy="0"/>
          <a:chOff x="0" y="0"/>
          <a:chExt cx="0" cy="0"/>
        </a:xfrm>
      </p:grpSpPr>
      <p:sp>
        <p:nvSpPr>
          <p:cNvPr id="424" name="Shape 4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5" name="Shape 42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30" name="Shape 430"/>
        <p:cNvGrpSpPr/>
        <p:nvPr/>
      </p:nvGrpSpPr>
      <p:grpSpPr>
        <a:xfrm>
          <a:off x="0" y="0"/>
          <a:ext cx="0" cy="0"/>
          <a:chOff x="0" y="0"/>
          <a:chExt cx="0" cy="0"/>
        </a:xfrm>
      </p:grpSpPr>
      <p:sp>
        <p:nvSpPr>
          <p:cNvPr id="431" name="Shape 4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2" name="Shape 43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37" name="Shape 437"/>
        <p:cNvGrpSpPr/>
        <p:nvPr/>
      </p:nvGrpSpPr>
      <p:grpSpPr>
        <a:xfrm>
          <a:off x="0" y="0"/>
          <a:ext cx="0" cy="0"/>
          <a:chOff x="0" y="0"/>
          <a:chExt cx="0" cy="0"/>
        </a:xfrm>
      </p:grpSpPr>
      <p:sp>
        <p:nvSpPr>
          <p:cNvPr id="438" name="Shape 4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9" name="Shape 43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44" name="Shape 444"/>
        <p:cNvGrpSpPr/>
        <p:nvPr/>
      </p:nvGrpSpPr>
      <p:grpSpPr>
        <a:xfrm>
          <a:off x="0" y="0"/>
          <a:ext cx="0" cy="0"/>
          <a:chOff x="0" y="0"/>
          <a:chExt cx="0" cy="0"/>
        </a:xfrm>
      </p:grpSpPr>
      <p:sp>
        <p:nvSpPr>
          <p:cNvPr id="445" name="Shape 4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6" name="Shape 44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51" name="Shape 451"/>
        <p:cNvGrpSpPr/>
        <p:nvPr/>
      </p:nvGrpSpPr>
      <p:grpSpPr>
        <a:xfrm>
          <a:off x="0" y="0"/>
          <a:ext cx="0" cy="0"/>
          <a:chOff x="0" y="0"/>
          <a:chExt cx="0" cy="0"/>
        </a:xfrm>
      </p:grpSpPr>
      <p:sp>
        <p:nvSpPr>
          <p:cNvPr id="452" name="Shape 45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453" name="Shape 45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58" name="Shape 458"/>
        <p:cNvGrpSpPr/>
        <p:nvPr/>
      </p:nvGrpSpPr>
      <p:grpSpPr>
        <a:xfrm>
          <a:off x="0" y="0"/>
          <a:ext cx="0" cy="0"/>
          <a:chOff x="0" y="0"/>
          <a:chExt cx="0" cy="0"/>
        </a:xfrm>
      </p:grpSpPr>
      <p:sp>
        <p:nvSpPr>
          <p:cNvPr id="459" name="Shape 4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0" name="Shape 46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65" name="Shape 465"/>
        <p:cNvGrpSpPr/>
        <p:nvPr/>
      </p:nvGrpSpPr>
      <p:grpSpPr>
        <a:xfrm>
          <a:off x="0" y="0"/>
          <a:ext cx="0" cy="0"/>
          <a:chOff x="0" y="0"/>
          <a:chExt cx="0" cy="0"/>
        </a:xfrm>
      </p:grpSpPr>
      <p:sp>
        <p:nvSpPr>
          <p:cNvPr id="466" name="Shape 4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7" name="Shape 46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72" name="Shape 472"/>
        <p:cNvGrpSpPr/>
        <p:nvPr/>
      </p:nvGrpSpPr>
      <p:grpSpPr>
        <a:xfrm>
          <a:off x="0" y="0"/>
          <a:ext cx="0" cy="0"/>
          <a:chOff x="0" y="0"/>
          <a:chExt cx="0" cy="0"/>
        </a:xfrm>
      </p:grpSpPr>
      <p:sp>
        <p:nvSpPr>
          <p:cNvPr id="473" name="Shape 4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4" name="Shape 47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79" name="Shape 479"/>
        <p:cNvGrpSpPr/>
        <p:nvPr/>
      </p:nvGrpSpPr>
      <p:grpSpPr>
        <a:xfrm>
          <a:off x="0" y="0"/>
          <a:ext cx="0" cy="0"/>
          <a:chOff x="0" y="0"/>
          <a:chExt cx="0" cy="0"/>
        </a:xfrm>
      </p:grpSpPr>
      <p:sp>
        <p:nvSpPr>
          <p:cNvPr id="480" name="Shape 4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1" name="Shape 48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86" name="Shape 486"/>
        <p:cNvGrpSpPr/>
        <p:nvPr/>
      </p:nvGrpSpPr>
      <p:grpSpPr>
        <a:xfrm>
          <a:off x="0" y="0"/>
          <a:ext cx="0" cy="0"/>
          <a:chOff x="0" y="0"/>
          <a:chExt cx="0" cy="0"/>
        </a:xfrm>
      </p:grpSpPr>
      <p:sp>
        <p:nvSpPr>
          <p:cNvPr id="487" name="Shape 48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488" name="Shape 48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93" name="Shape 493"/>
        <p:cNvGrpSpPr/>
        <p:nvPr/>
      </p:nvGrpSpPr>
      <p:grpSpPr>
        <a:xfrm>
          <a:off x="0" y="0"/>
          <a:ext cx="0" cy="0"/>
          <a:chOff x="0" y="0"/>
          <a:chExt cx="0" cy="0"/>
        </a:xfrm>
      </p:grpSpPr>
      <p:sp>
        <p:nvSpPr>
          <p:cNvPr id="494" name="Shape 4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5" name="Shape 49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1" name="Shape 501"/>
        <p:cNvGrpSpPr/>
        <p:nvPr/>
      </p:nvGrpSpPr>
      <p:grpSpPr>
        <a:xfrm>
          <a:off x="0" y="0"/>
          <a:ext cx="0" cy="0"/>
          <a:chOff x="0" y="0"/>
          <a:chExt cx="0" cy="0"/>
        </a:xfrm>
      </p:grpSpPr>
      <p:sp>
        <p:nvSpPr>
          <p:cNvPr id="502" name="Shape 5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03" name="Shape 50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8" name="Shape 508"/>
        <p:cNvGrpSpPr/>
        <p:nvPr/>
      </p:nvGrpSpPr>
      <p:grpSpPr>
        <a:xfrm>
          <a:off x="0" y="0"/>
          <a:ext cx="0" cy="0"/>
          <a:chOff x="0" y="0"/>
          <a:chExt cx="0" cy="0"/>
        </a:xfrm>
      </p:grpSpPr>
      <p:sp>
        <p:nvSpPr>
          <p:cNvPr id="509" name="Shape 5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10" name="Shape 51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15" name="Shape 515"/>
        <p:cNvGrpSpPr/>
        <p:nvPr/>
      </p:nvGrpSpPr>
      <p:grpSpPr>
        <a:xfrm>
          <a:off x="0" y="0"/>
          <a:ext cx="0" cy="0"/>
          <a:chOff x="0" y="0"/>
          <a:chExt cx="0" cy="0"/>
        </a:xfrm>
      </p:grpSpPr>
      <p:sp>
        <p:nvSpPr>
          <p:cNvPr id="516" name="Shape 5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17" name="Shape 51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2" name="Shape 522"/>
        <p:cNvGrpSpPr/>
        <p:nvPr/>
      </p:nvGrpSpPr>
      <p:grpSpPr>
        <a:xfrm>
          <a:off x="0" y="0"/>
          <a:ext cx="0" cy="0"/>
          <a:chOff x="0" y="0"/>
          <a:chExt cx="0" cy="0"/>
        </a:xfrm>
      </p:grpSpPr>
      <p:sp>
        <p:nvSpPr>
          <p:cNvPr id="523" name="Shape 5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4" name="Shape 52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9" name="Shape 529"/>
        <p:cNvGrpSpPr/>
        <p:nvPr/>
      </p:nvGrpSpPr>
      <p:grpSpPr>
        <a:xfrm>
          <a:off x="0" y="0"/>
          <a:ext cx="0" cy="0"/>
          <a:chOff x="0" y="0"/>
          <a:chExt cx="0" cy="0"/>
        </a:xfrm>
      </p:grpSpPr>
      <p:sp>
        <p:nvSpPr>
          <p:cNvPr id="530" name="Shape 5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31" name="Shape 53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36" name="Shape 536"/>
        <p:cNvGrpSpPr/>
        <p:nvPr/>
      </p:nvGrpSpPr>
      <p:grpSpPr>
        <a:xfrm>
          <a:off x="0" y="0"/>
          <a:ext cx="0" cy="0"/>
          <a:chOff x="0" y="0"/>
          <a:chExt cx="0" cy="0"/>
        </a:xfrm>
      </p:grpSpPr>
      <p:sp>
        <p:nvSpPr>
          <p:cNvPr id="537" name="Shape 5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38" name="Shape 53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43" name="Shape 543"/>
        <p:cNvGrpSpPr/>
        <p:nvPr/>
      </p:nvGrpSpPr>
      <p:grpSpPr>
        <a:xfrm>
          <a:off x="0" y="0"/>
          <a:ext cx="0" cy="0"/>
          <a:chOff x="0" y="0"/>
          <a:chExt cx="0" cy="0"/>
        </a:xfrm>
      </p:grpSpPr>
      <p:sp>
        <p:nvSpPr>
          <p:cNvPr id="544" name="Shape 54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545" name="Shape 54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0" name="Shape 550"/>
        <p:cNvGrpSpPr/>
        <p:nvPr/>
      </p:nvGrpSpPr>
      <p:grpSpPr>
        <a:xfrm>
          <a:off x="0" y="0"/>
          <a:ext cx="0" cy="0"/>
          <a:chOff x="0" y="0"/>
          <a:chExt cx="0" cy="0"/>
        </a:xfrm>
      </p:grpSpPr>
      <p:sp>
        <p:nvSpPr>
          <p:cNvPr id="551" name="Shape 5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2" name="Shape 5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7" name="Shape 557"/>
        <p:cNvGrpSpPr/>
        <p:nvPr/>
      </p:nvGrpSpPr>
      <p:grpSpPr>
        <a:xfrm>
          <a:off x="0" y="0"/>
          <a:ext cx="0" cy="0"/>
          <a:chOff x="0" y="0"/>
          <a:chExt cx="0" cy="0"/>
        </a:xfrm>
      </p:grpSpPr>
      <p:sp>
        <p:nvSpPr>
          <p:cNvPr id="558" name="Shape 55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559" name="Shape 55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slideLayout.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cxnSp>
        <p:nvCxnSpPr>
          <p:cNvPr id="10" name="Shape 10"/>
          <p:cNvCxnSpPr/>
          <p:nvPr/>
        </p:nvCxnSpPr>
        <p:spPr>
          <a:xfrm>
            <a:off x="4278300" y="2751162"/>
            <a:ext cx="587400" cy="0"/>
          </a:xfrm>
          <a:prstGeom prst="straightConnector1">
            <a:avLst/>
          </a:prstGeom>
          <a:noFill/>
          <a:ln cap="flat" cmpd="sng" w="76200">
            <a:solidFill>
              <a:schemeClr val="dk1"/>
            </a:solidFill>
            <a:prstDash val="solid"/>
            <a:round/>
            <a:headEnd len="med" w="med" type="none"/>
            <a:tailEnd len="med" w="med" type="none"/>
          </a:ln>
        </p:spPr>
      </p:cxnSp>
      <p:sp>
        <p:nvSpPr>
          <p:cNvPr id="11" name="Shape 11"/>
          <p:cNvSpPr txBox="1"/>
          <p:nvPr>
            <p:ph type="ctrTitle"/>
          </p:nvPr>
        </p:nvSpPr>
        <p:spPr>
          <a:xfrm>
            <a:off x="311700" y="595975"/>
            <a:ext cx="8520599" cy="1957799"/>
          </a:xfrm>
          <a:prstGeom prst="rect">
            <a:avLst/>
          </a:prstGeom>
        </p:spPr>
        <p:txBody>
          <a:bodyPr anchorCtr="0" anchor="b" bIns="91425" lIns="91425" rIns="91425" tIns="91425"/>
          <a:lstStyle>
            <a:lvl1pPr lvl="0" algn="ctr">
              <a:spcBef>
                <a:spcPts val="0"/>
              </a:spcBef>
              <a:buSzPct val="100000"/>
              <a:defRPr sz="5400"/>
            </a:lvl1pPr>
            <a:lvl2pPr lvl="1" algn="ctr">
              <a:spcBef>
                <a:spcPts val="0"/>
              </a:spcBef>
              <a:buSzPct val="100000"/>
              <a:defRPr sz="5400"/>
            </a:lvl2pPr>
            <a:lvl3pPr lvl="2" algn="ctr">
              <a:spcBef>
                <a:spcPts val="0"/>
              </a:spcBef>
              <a:buSzPct val="100000"/>
              <a:defRPr sz="5400"/>
            </a:lvl3pPr>
            <a:lvl4pPr lvl="3" algn="ctr">
              <a:spcBef>
                <a:spcPts val="0"/>
              </a:spcBef>
              <a:buSzPct val="100000"/>
              <a:defRPr sz="5400"/>
            </a:lvl4pPr>
            <a:lvl5pPr lvl="4" algn="ctr">
              <a:spcBef>
                <a:spcPts val="0"/>
              </a:spcBef>
              <a:buSzPct val="100000"/>
              <a:defRPr sz="5400"/>
            </a:lvl5pPr>
            <a:lvl6pPr lvl="5" algn="ctr">
              <a:spcBef>
                <a:spcPts val="0"/>
              </a:spcBef>
              <a:buSzPct val="100000"/>
              <a:defRPr sz="5400"/>
            </a:lvl6pPr>
            <a:lvl7pPr lvl="6" algn="ctr">
              <a:spcBef>
                <a:spcPts val="0"/>
              </a:spcBef>
              <a:buSzPct val="100000"/>
              <a:defRPr sz="5400"/>
            </a:lvl7pPr>
            <a:lvl8pPr lvl="7" algn="ctr">
              <a:spcBef>
                <a:spcPts val="0"/>
              </a:spcBef>
              <a:buSzPct val="100000"/>
              <a:defRPr sz="5400"/>
            </a:lvl8pPr>
            <a:lvl9pPr lvl="8" algn="ctr">
              <a:spcBef>
                <a:spcPts val="0"/>
              </a:spcBef>
              <a:buSzPct val="100000"/>
              <a:defRPr sz="5400"/>
            </a:lvl9pPr>
          </a:lstStyle>
          <a:p/>
        </p:txBody>
      </p:sp>
      <p:sp>
        <p:nvSpPr>
          <p:cNvPr id="12" name="Shape 12"/>
          <p:cNvSpPr txBox="1"/>
          <p:nvPr>
            <p:ph idx="1" type="subTitle"/>
          </p:nvPr>
        </p:nvSpPr>
        <p:spPr>
          <a:xfrm>
            <a:off x="311700" y="3165823"/>
            <a:ext cx="8520599" cy="733499"/>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400"/>
            </a:lvl1pPr>
            <a:lvl2pPr lvl="1" algn="ctr">
              <a:lnSpc>
                <a:spcPct val="100000"/>
              </a:lnSpc>
              <a:spcBef>
                <a:spcPts val="0"/>
              </a:spcBef>
              <a:spcAft>
                <a:spcPts val="0"/>
              </a:spcAft>
              <a:buSzPct val="100000"/>
              <a:buNone/>
              <a:defRPr sz="2400"/>
            </a:lvl2pPr>
            <a:lvl3pPr lvl="2" algn="ctr">
              <a:lnSpc>
                <a:spcPct val="100000"/>
              </a:lnSpc>
              <a:spcBef>
                <a:spcPts val="0"/>
              </a:spcBef>
              <a:spcAft>
                <a:spcPts val="0"/>
              </a:spcAft>
              <a:buSzPct val="100000"/>
              <a:buNone/>
              <a:defRPr sz="2400"/>
            </a:lvl3pPr>
            <a:lvl4pPr lvl="3" algn="ctr">
              <a:lnSpc>
                <a:spcPct val="100000"/>
              </a:lnSpc>
              <a:spcBef>
                <a:spcPts val="0"/>
              </a:spcBef>
              <a:spcAft>
                <a:spcPts val="0"/>
              </a:spcAft>
              <a:buSzPct val="100000"/>
              <a:buNone/>
              <a:defRPr sz="2400"/>
            </a:lvl4pPr>
            <a:lvl5pPr lvl="4" algn="ctr">
              <a:lnSpc>
                <a:spcPct val="100000"/>
              </a:lnSpc>
              <a:spcBef>
                <a:spcPts val="0"/>
              </a:spcBef>
              <a:spcAft>
                <a:spcPts val="0"/>
              </a:spcAft>
              <a:buSzPct val="100000"/>
              <a:buNone/>
              <a:defRPr sz="2400"/>
            </a:lvl5pPr>
            <a:lvl6pPr lvl="5" algn="ctr">
              <a:lnSpc>
                <a:spcPct val="100000"/>
              </a:lnSpc>
              <a:spcBef>
                <a:spcPts val="0"/>
              </a:spcBef>
              <a:spcAft>
                <a:spcPts val="0"/>
              </a:spcAft>
              <a:buSzPct val="100000"/>
              <a:buNone/>
              <a:defRPr sz="2400"/>
            </a:lvl6pPr>
            <a:lvl7pPr lvl="6" algn="ctr">
              <a:lnSpc>
                <a:spcPct val="100000"/>
              </a:lnSpc>
              <a:spcBef>
                <a:spcPts val="0"/>
              </a:spcBef>
              <a:spcAft>
                <a:spcPts val="0"/>
              </a:spcAft>
              <a:buSzPct val="100000"/>
              <a:buNone/>
              <a:defRPr sz="2400"/>
            </a:lvl7pPr>
            <a:lvl8pPr lvl="7" algn="ctr">
              <a:lnSpc>
                <a:spcPct val="100000"/>
              </a:lnSpc>
              <a:spcBef>
                <a:spcPts val="0"/>
              </a:spcBef>
              <a:spcAft>
                <a:spcPts val="0"/>
              </a:spcAft>
              <a:buSzPct val="100000"/>
              <a:buNone/>
              <a:defRPr sz="2400"/>
            </a:lvl8pPr>
            <a:lvl9pPr lvl="8" algn="ctr">
              <a:lnSpc>
                <a:spcPct val="100000"/>
              </a:lnSpc>
              <a:spcBef>
                <a:spcPts val="0"/>
              </a:spcBef>
              <a:spcAft>
                <a:spcPts val="0"/>
              </a:spcAft>
              <a:buSzPct val="100000"/>
              <a:buNone/>
              <a:defRPr sz="2400"/>
            </a:lvl9pPr>
          </a:lstStyle>
          <a:p/>
        </p:txBody>
      </p:sp>
      <p:sp>
        <p:nvSpPr>
          <p:cNvPr id="13" name="Shape 1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title">
    <p:bg>
      <p:bgPr>
        <a:solidFill>
          <a:schemeClr val="dk1"/>
        </a:solidFill>
      </p:bgPr>
    </p:bg>
    <p:spTree>
      <p:nvGrpSpPr>
        <p:cNvPr id="14" name="Shape 14"/>
        <p:cNvGrpSpPr/>
        <p:nvPr/>
      </p:nvGrpSpPr>
      <p:grpSpPr>
        <a:xfrm>
          <a:off x="0" y="0"/>
          <a:ext cx="0" cy="0"/>
          <a:chOff x="0" y="0"/>
          <a:chExt cx="0" cy="0"/>
        </a:xfrm>
      </p:grpSpPr>
      <p:sp>
        <p:nvSpPr>
          <p:cNvPr id="15" name="Shape 15"/>
          <p:cNvSpPr txBox="1"/>
          <p:nvPr>
            <p:ph type="title"/>
          </p:nvPr>
        </p:nvSpPr>
        <p:spPr>
          <a:xfrm>
            <a:off x="311700" y="2480550"/>
            <a:ext cx="8114399" cy="2445899"/>
          </a:xfrm>
          <a:prstGeom prst="rect">
            <a:avLst/>
          </a:prstGeom>
        </p:spPr>
        <p:txBody>
          <a:bodyPr anchorCtr="0" anchor="b" bIns="91425" lIns="91425" rIns="91425" tIns="91425"/>
          <a:lstStyle>
            <a:lvl1pPr lvl="0">
              <a:spcBef>
                <a:spcPts val="0"/>
              </a:spcBef>
              <a:buClr>
                <a:schemeClr val="lt1"/>
              </a:buClr>
              <a:buSzPct val="100000"/>
              <a:defRPr sz="6800">
                <a:solidFill>
                  <a:schemeClr val="lt1"/>
                </a:solidFill>
              </a:defRPr>
            </a:lvl1pPr>
            <a:lvl2pPr lvl="1">
              <a:spcBef>
                <a:spcPts val="0"/>
              </a:spcBef>
              <a:buClr>
                <a:schemeClr val="lt1"/>
              </a:buClr>
              <a:buSzPct val="100000"/>
              <a:defRPr sz="6800">
                <a:solidFill>
                  <a:schemeClr val="lt1"/>
                </a:solidFill>
              </a:defRPr>
            </a:lvl2pPr>
            <a:lvl3pPr lvl="2">
              <a:spcBef>
                <a:spcPts val="0"/>
              </a:spcBef>
              <a:buClr>
                <a:schemeClr val="lt1"/>
              </a:buClr>
              <a:buSzPct val="100000"/>
              <a:defRPr sz="6800">
                <a:solidFill>
                  <a:schemeClr val="lt1"/>
                </a:solidFill>
              </a:defRPr>
            </a:lvl3pPr>
            <a:lvl4pPr lvl="3">
              <a:spcBef>
                <a:spcPts val="0"/>
              </a:spcBef>
              <a:buClr>
                <a:schemeClr val="lt1"/>
              </a:buClr>
              <a:buSzPct val="100000"/>
              <a:defRPr sz="6800">
                <a:solidFill>
                  <a:schemeClr val="lt1"/>
                </a:solidFill>
              </a:defRPr>
            </a:lvl4pPr>
            <a:lvl5pPr lvl="4">
              <a:spcBef>
                <a:spcPts val="0"/>
              </a:spcBef>
              <a:buClr>
                <a:schemeClr val="lt1"/>
              </a:buClr>
              <a:buSzPct val="100000"/>
              <a:defRPr sz="6800">
                <a:solidFill>
                  <a:schemeClr val="lt1"/>
                </a:solidFill>
              </a:defRPr>
            </a:lvl5pPr>
            <a:lvl6pPr lvl="5">
              <a:spcBef>
                <a:spcPts val="0"/>
              </a:spcBef>
              <a:buClr>
                <a:schemeClr val="lt1"/>
              </a:buClr>
              <a:buSzPct val="100000"/>
              <a:defRPr sz="6800">
                <a:solidFill>
                  <a:schemeClr val="lt1"/>
                </a:solidFill>
              </a:defRPr>
            </a:lvl6pPr>
            <a:lvl7pPr lvl="6">
              <a:spcBef>
                <a:spcPts val="0"/>
              </a:spcBef>
              <a:buClr>
                <a:schemeClr val="lt1"/>
              </a:buClr>
              <a:buSzPct val="100000"/>
              <a:defRPr sz="6800">
                <a:solidFill>
                  <a:schemeClr val="lt1"/>
                </a:solidFill>
              </a:defRPr>
            </a:lvl7pPr>
            <a:lvl8pPr lvl="7">
              <a:spcBef>
                <a:spcPts val="0"/>
              </a:spcBef>
              <a:buClr>
                <a:schemeClr val="lt1"/>
              </a:buClr>
              <a:buSzPct val="100000"/>
              <a:defRPr sz="6800">
                <a:solidFill>
                  <a:schemeClr val="lt1"/>
                </a:solidFill>
              </a:defRPr>
            </a:lvl8pPr>
            <a:lvl9pPr lvl="8">
              <a:spcBef>
                <a:spcPts val="0"/>
              </a:spcBef>
              <a:buClr>
                <a:schemeClr val="lt1"/>
              </a:buClr>
              <a:buSzPct val="100000"/>
              <a:defRPr sz="6800">
                <a:solidFill>
                  <a:schemeClr val="lt1"/>
                </a:solidFill>
              </a:defRPr>
            </a:lvl9pPr>
          </a:lstStyle>
          <a:p/>
        </p:txBody>
      </p:sp>
      <p:sp>
        <p:nvSpPr>
          <p:cNvPr id="16" name="Shape 1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0" name="Shape 50"/>
        <p:cNvGrpSpPr/>
        <p:nvPr/>
      </p:nvGrpSpPr>
      <p:grpSpPr>
        <a:xfrm>
          <a:off x="0" y="0"/>
          <a:ext cx="0" cy="0"/>
          <a:chOff x="0" y="0"/>
          <a:chExt cx="0" cy="0"/>
        </a:xfrm>
      </p:grpSpPr>
      <p:sp>
        <p:nvSpPr>
          <p:cNvPr id="51" name="Shape 5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7" name="Shape 17"/>
        <p:cNvGrpSpPr/>
        <p:nvPr/>
      </p:nvGrpSpPr>
      <p:grpSpPr>
        <a:xfrm>
          <a:off x="0" y="0"/>
          <a:ext cx="0" cy="0"/>
          <a:chOff x="0" y="0"/>
          <a:chExt cx="0" cy="0"/>
        </a:xfrm>
      </p:grpSpPr>
      <p:sp>
        <p:nvSpPr>
          <p:cNvPr id="18" name="Shape 18"/>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 type="body"/>
          </p:nvPr>
        </p:nvSpPr>
        <p:spPr>
          <a:xfrm>
            <a:off x="311700" y="1152475"/>
            <a:ext cx="8520599"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0" name="Shape 2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1" name="Shape 21"/>
        <p:cNvGrpSpPr/>
        <p:nvPr/>
      </p:nvGrpSpPr>
      <p:grpSpPr>
        <a:xfrm>
          <a:off x="0" y="0"/>
          <a:ext cx="0" cy="0"/>
          <a:chOff x="0" y="0"/>
          <a:chExt cx="0" cy="0"/>
        </a:xfrm>
      </p:grpSpPr>
      <p:sp>
        <p:nvSpPr>
          <p:cNvPr id="22" name="Shape 22"/>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 type="body"/>
          </p:nvPr>
        </p:nvSpPr>
        <p:spPr>
          <a:xfrm>
            <a:off x="3117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2" type="body"/>
          </p:nvPr>
        </p:nvSpPr>
        <p:spPr>
          <a:xfrm>
            <a:off x="48324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5" name="Shape 2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6" name="Shape 26"/>
        <p:cNvGrpSpPr/>
        <p:nvPr/>
      </p:nvGrpSpPr>
      <p:grpSpPr>
        <a:xfrm>
          <a:off x="0" y="0"/>
          <a:ext cx="0" cy="0"/>
          <a:chOff x="0" y="0"/>
          <a:chExt cx="0" cy="0"/>
        </a:xfrm>
      </p:grpSpPr>
      <p:sp>
        <p:nvSpPr>
          <p:cNvPr id="27" name="Shape 27"/>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9" name="Shape 29"/>
        <p:cNvGrpSpPr/>
        <p:nvPr/>
      </p:nvGrpSpPr>
      <p:grpSpPr>
        <a:xfrm>
          <a:off x="0" y="0"/>
          <a:ext cx="0" cy="0"/>
          <a:chOff x="0" y="0"/>
          <a:chExt cx="0" cy="0"/>
        </a:xfrm>
      </p:grpSpPr>
      <p:sp>
        <p:nvSpPr>
          <p:cNvPr id="30" name="Shape 30"/>
          <p:cNvSpPr txBox="1"/>
          <p:nvPr>
            <p:ph type="title"/>
          </p:nvPr>
        </p:nvSpPr>
        <p:spPr>
          <a:xfrm>
            <a:off x="311700" y="631800"/>
            <a:ext cx="2807999" cy="755699"/>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1" name="Shape 31"/>
          <p:cNvSpPr txBox="1"/>
          <p:nvPr>
            <p:ph idx="1" type="body"/>
          </p:nvPr>
        </p:nvSpPr>
        <p:spPr>
          <a:xfrm>
            <a:off x="311700" y="1490875"/>
            <a:ext cx="2807999" cy="30780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2" name="Shape 3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accent3"/>
        </a:solidFill>
      </p:bgPr>
    </p:bg>
    <p:spTree>
      <p:nvGrpSpPr>
        <p:cNvPr id="33" name="Shape 33"/>
        <p:cNvGrpSpPr/>
        <p:nvPr/>
      </p:nvGrpSpPr>
      <p:grpSpPr>
        <a:xfrm>
          <a:off x="0" y="0"/>
          <a:ext cx="0" cy="0"/>
          <a:chOff x="0" y="0"/>
          <a:chExt cx="0" cy="0"/>
        </a:xfrm>
      </p:grpSpPr>
      <p:sp>
        <p:nvSpPr>
          <p:cNvPr id="34" name="Shape 34"/>
          <p:cNvSpPr txBox="1"/>
          <p:nvPr>
            <p:ph type="title"/>
          </p:nvPr>
        </p:nvSpPr>
        <p:spPr>
          <a:xfrm>
            <a:off x="490250" y="526350"/>
            <a:ext cx="56838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35" name="Shape 3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6" name="Shape 36"/>
        <p:cNvGrpSpPr/>
        <p:nvPr/>
      </p:nvGrpSpPr>
      <p:grpSpPr>
        <a:xfrm>
          <a:off x="0" y="0"/>
          <a:ext cx="0" cy="0"/>
          <a:chOff x="0" y="0"/>
          <a:chExt cx="0" cy="0"/>
        </a:xfrm>
      </p:grpSpPr>
      <p:sp>
        <p:nvSpPr>
          <p:cNvPr id="37" name="Shape 37"/>
          <p:cNvSpPr/>
          <p:nvPr/>
        </p:nvSpPr>
        <p:spPr>
          <a:xfrm>
            <a:off x="4572000" y="100"/>
            <a:ext cx="4572000" cy="5143499"/>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38" name="Shape 38"/>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39" name="Shape 39"/>
          <p:cNvSpPr txBox="1"/>
          <p:nvPr>
            <p:ph type="title"/>
          </p:nvPr>
        </p:nvSpPr>
        <p:spPr>
          <a:xfrm>
            <a:off x="265500" y="1375599"/>
            <a:ext cx="4045199" cy="1551900"/>
          </a:xfrm>
          <a:prstGeom prst="rect">
            <a:avLst/>
          </a:prstGeom>
        </p:spPr>
        <p:txBody>
          <a:bodyPr anchorCtr="0" anchor="b" bIns="91425" lIns="91425" rIns="91425" tIns="91425"/>
          <a:lstStyle>
            <a:lvl1pPr lvl="0" algn="ctr">
              <a:spcBef>
                <a:spcPts val="0"/>
              </a:spcBef>
              <a:buSzPct val="100000"/>
              <a:defRPr sz="3800"/>
            </a:lvl1pPr>
            <a:lvl2pPr lvl="1" algn="ctr">
              <a:spcBef>
                <a:spcPts val="0"/>
              </a:spcBef>
              <a:buSzPct val="100000"/>
              <a:defRPr sz="3800"/>
            </a:lvl2pPr>
            <a:lvl3pPr lvl="2" algn="ctr">
              <a:spcBef>
                <a:spcPts val="0"/>
              </a:spcBef>
              <a:buSzPct val="100000"/>
              <a:defRPr sz="3800"/>
            </a:lvl3pPr>
            <a:lvl4pPr lvl="3" algn="ctr">
              <a:spcBef>
                <a:spcPts val="0"/>
              </a:spcBef>
              <a:buSzPct val="100000"/>
              <a:defRPr sz="3800"/>
            </a:lvl4pPr>
            <a:lvl5pPr lvl="4" algn="ctr">
              <a:spcBef>
                <a:spcPts val="0"/>
              </a:spcBef>
              <a:buSzPct val="100000"/>
              <a:defRPr sz="3800"/>
            </a:lvl5pPr>
            <a:lvl6pPr lvl="5" algn="ctr">
              <a:spcBef>
                <a:spcPts val="0"/>
              </a:spcBef>
              <a:buSzPct val="100000"/>
              <a:defRPr sz="3800"/>
            </a:lvl6pPr>
            <a:lvl7pPr lvl="6" algn="ctr">
              <a:spcBef>
                <a:spcPts val="0"/>
              </a:spcBef>
              <a:buSzPct val="100000"/>
              <a:defRPr sz="3800"/>
            </a:lvl7pPr>
            <a:lvl8pPr lvl="7" algn="ctr">
              <a:spcBef>
                <a:spcPts val="0"/>
              </a:spcBef>
              <a:buSzPct val="100000"/>
              <a:defRPr sz="3800"/>
            </a:lvl8pPr>
            <a:lvl9pPr lvl="8" algn="ctr">
              <a:spcBef>
                <a:spcPts val="0"/>
              </a:spcBef>
              <a:buSzPct val="100000"/>
              <a:defRPr sz="3800"/>
            </a:lvl9pPr>
          </a:lstStyle>
          <a:p/>
        </p:txBody>
      </p:sp>
      <p:sp>
        <p:nvSpPr>
          <p:cNvPr id="40" name="Shape 40"/>
          <p:cNvSpPr txBox="1"/>
          <p:nvPr>
            <p:ph idx="1" type="subTitle"/>
          </p:nvPr>
        </p:nvSpPr>
        <p:spPr>
          <a:xfrm>
            <a:off x="265500" y="2981125"/>
            <a:ext cx="4045199" cy="1345500"/>
          </a:xfrm>
          <a:prstGeom prst="rect">
            <a:avLst/>
          </a:prstGeom>
        </p:spPr>
        <p:txBody>
          <a:bodyPr anchorCtr="0" anchor="t" bIns="91425" lIns="91425" rIns="91425" tIns="91425"/>
          <a:lstStyle>
            <a:lvl1pPr lvl="0" algn="ctr">
              <a:lnSpc>
                <a:spcPct val="100000"/>
              </a:lnSpc>
              <a:spcBef>
                <a:spcPts val="0"/>
              </a:spcBef>
              <a:spcAft>
                <a:spcPts val="0"/>
              </a:spcAft>
              <a:buNone/>
              <a:defRPr/>
            </a:lvl1pPr>
            <a:lvl2pPr lvl="1" algn="ctr">
              <a:lnSpc>
                <a:spcPct val="100000"/>
              </a:lnSpc>
              <a:spcBef>
                <a:spcPts val="0"/>
              </a:spcBef>
              <a:spcAft>
                <a:spcPts val="0"/>
              </a:spcAft>
              <a:buSzPct val="100000"/>
              <a:buNone/>
              <a:defRPr sz="1800"/>
            </a:lvl2pPr>
            <a:lvl3pPr lvl="2" algn="ctr">
              <a:lnSpc>
                <a:spcPct val="100000"/>
              </a:lnSpc>
              <a:spcBef>
                <a:spcPts val="0"/>
              </a:spcBef>
              <a:spcAft>
                <a:spcPts val="0"/>
              </a:spcAft>
              <a:buSzPct val="100000"/>
              <a:buNone/>
              <a:defRPr sz="1800"/>
            </a:lvl3pPr>
            <a:lvl4pPr lvl="3" algn="ctr">
              <a:lnSpc>
                <a:spcPct val="100000"/>
              </a:lnSpc>
              <a:spcBef>
                <a:spcPts val="0"/>
              </a:spcBef>
              <a:spcAft>
                <a:spcPts val="0"/>
              </a:spcAft>
              <a:buSzPct val="100000"/>
              <a:buNone/>
              <a:defRPr sz="1800"/>
            </a:lvl4pPr>
            <a:lvl5pPr lvl="4" algn="ctr">
              <a:lnSpc>
                <a:spcPct val="100000"/>
              </a:lnSpc>
              <a:spcBef>
                <a:spcPts val="0"/>
              </a:spcBef>
              <a:spcAft>
                <a:spcPts val="0"/>
              </a:spcAft>
              <a:buSzPct val="100000"/>
              <a:buNone/>
              <a:defRPr sz="1800"/>
            </a:lvl5pPr>
            <a:lvl6pPr lvl="5" algn="ctr">
              <a:lnSpc>
                <a:spcPct val="100000"/>
              </a:lnSpc>
              <a:spcBef>
                <a:spcPts val="0"/>
              </a:spcBef>
              <a:spcAft>
                <a:spcPts val="0"/>
              </a:spcAft>
              <a:buSzPct val="100000"/>
              <a:buNone/>
              <a:defRPr sz="1800"/>
            </a:lvl6pPr>
            <a:lvl7pPr lvl="6" algn="ctr">
              <a:lnSpc>
                <a:spcPct val="100000"/>
              </a:lnSpc>
              <a:spcBef>
                <a:spcPts val="0"/>
              </a:spcBef>
              <a:spcAft>
                <a:spcPts val="0"/>
              </a:spcAft>
              <a:buSzPct val="100000"/>
              <a:buNone/>
              <a:defRPr sz="1800"/>
            </a:lvl7pPr>
            <a:lvl8pPr lvl="7" algn="ctr">
              <a:lnSpc>
                <a:spcPct val="100000"/>
              </a:lnSpc>
              <a:spcBef>
                <a:spcPts val="0"/>
              </a:spcBef>
              <a:spcAft>
                <a:spcPts val="0"/>
              </a:spcAft>
              <a:buSzPct val="100000"/>
              <a:buNone/>
              <a:defRPr sz="1800"/>
            </a:lvl8pPr>
            <a:lvl9pPr lvl="8" algn="ctr">
              <a:lnSpc>
                <a:spcPct val="100000"/>
              </a:lnSpc>
              <a:spcBef>
                <a:spcPts val="0"/>
              </a:spcBef>
              <a:spcAft>
                <a:spcPts val="0"/>
              </a:spcAft>
              <a:buSzPct val="100000"/>
              <a:buNone/>
              <a:defRPr sz="1800"/>
            </a:lvl9pPr>
          </a:lstStyle>
          <a:p/>
        </p:txBody>
      </p:sp>
      <p:sp>
        <p:nvSpPr>
          <p:cNvPr id="41" name="Shape 41"/>
          <p:cNvSpPr txBox="1"/>
          <p:nvPr>
            <p:ph idx="2" type="body"/>
          </p:nvPr>
        </p:nvSpPr>
        <p:spPr>
          <a:xfrm>
            <a:off x="4939500" y="724200"/>
            <a:ext cx="3837000" cy="3695099"/>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2" name="Shape 4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3" name="Shape 43"/>
        <p:cNvGrpSpPr/>
        <p:nvPr/>
      </p:nvGrpSpPr>
      <p:grpSpPr>
        <a:xfrm>
          <a:off x="0" y="0"/>
          <a:ext cx="0" cy="0"/>
          <a:chOff x="0" y="0"/>
          <a:chExt cx="0" cy="0"/>
        </a:xfrm>
      </p:grpSpPr>
      <p:sp>
        <p:nvSpPr>
          <p:cNvPr id="44" name="Shape 44"/>
          <p:cNvSpPr txBox="1"/>
          <p:nvPr>
            <p:ph idx="1" type="body"/>
          </p:nvPr>
        </p:nvSpPr>
        <p:spPr>
          <a:xfrm>
            <a:off x="319500" y="4233725"/>
            <a:ext cx="5998800" cy="598799"/>
          </a:xfrm>
          <a:prstGeom prst="rect">
            <a:avLst/>
          </a:prstGeom>
        </p:spPr>
        <p:txBody>
          <a:bodyPr anchorCtr="0" anchor="ctr" bIns="91425" lIns="91425" rIns="91425" tIns="91425"/>
          <a:lstStyle>
            <a:lvl1pPr lvl="0">
              <a:lnSpc>
                <a:spcPct val="100000"/>
              </a:lnSpc>
              <a:spcBef>
                <a:spcPts val="0"/>
              </a:spcBef>
              <a:spcAft>
                <a:spcPts val="0"/>
              </a:spcAft>
              <a:buClr>
                <a:schemeClr val="accent3"/>
              </a:buClr>
              <a:buFont typeface="Alfa Slab One"/>
              <a:buNone/>
              <a:defRPr>
                <a:solidFill>
                  <a:schemeClr val="accent3"/>
                </a:solidFill>
                <a:latin typeface="Alfa Slab One"/>
                <a:ea typeface="Alfa Slab One"/>
                <a:cs typeface="Alfa Slab One"/>
                <a:sym typeface="Alfa Slab One"/>
              </a:defRPr>
            </a:lvl1pPr>
          </a:lstStyle>
          <a:p/>
        </p:txBody>
      </p:sp>
      <p:sp>
        <p:nvSpPr>
          <p:cNvPr id="45" name="Shape 4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6" name="Shape 46"/>
        <p:cNvGrpSpPr/>
        <p:nvPr/>
      </p:nvGrpSpPr>
      <p:grpSpPr>
        <a:xfrm>
          <a:off x="0" y="0"/>
          <a:ext cx="0" cy="0"/>
          <a:chOff x="0" y="0"/>
          <a:chExt cx="0" cy="0"/>
        </a:xfrm>
      </p:grpSpPr>
      <p:sp>
        <p:nvSpPr>
          <p:cNvPr id="47" name="Shape 47"/>
          <p:cNvSpPr txBox="1"/>
          <p:nvPr>
            <p:ph type="title"/>
          </p:nvPr>
        </p:nvSpPr>
        <p:spPr>
          <a:xfrm>
            <a:off x="311700" y="1167925"/>
            <a:ext cx="8520599" cy="1980000"/>
          </a:xfrm>
          <a:prstGeom prst="rect">
            <a:avLst/>
          </a:prstGeom>
        </p:spPr>
        <p:txBody>
          <a:bodyPr anchorCtr="0" anchor="ctr" bIns="91425" lIns="91425" rIns="91425" tIns="91425"/>
          <a:lstStyle>
            <a:lvl1pPr lvl="0" algn="ctr">
              <a:spcBef>
                <a:spcPts val="0"/>
              </a:spcBef>
              <a:buClr>
                <a:schemeClr val="dk1"/>
              </a:buClr>
              <a:buSzPct val="100000"/>
              <a:defRPr sz="11000">
                <a:solidFill>
                  <a:schemeClr val="dk1"/>
                </a:solidFill>
              </a:defRPr>
            </a:lvl1pPr>
            <a:lvl2pPr lvl="1" algn="ctr">
              <a:spcBef>
                <a:spcPts val="0"/>
              </a:spcBef>
              <a:buClr>
                <a:schemeClr val="dk1"/>
              </a:buClr>
              <a:buSzPct val="100000"/>
              <a:defRPr sz="11000">
                <a:solidFill>
                  <a:schemeClr val="dk1"/>
                </a:solidFill>
              </a:defRPr>
            </a:lvl2pPr>
            <a:lvl3pPr lvl="2" algn="ctr">
              <a:spcBef>
                <a:spcPts val="0"/>
              </a:spcBef>
              <a:buClr>
                <a:schemeClr val="dk1"/>
              </a:buClr>
              <a:buSzPct val="100000"/>
              <a:defRPr sz="11000">
                <a:solidFill>
                  <a:schemeClr val="dk1"/>
                </a:solidFill>
              </a:defRPr>
            </a:lvl3pPr>
            <a:lvl4pPr lvl="3" algn="ctr">
              <a:spcBef>
                <a:spcPts val="0"/>
              </a:spcBef>
              <a:buClr>
                <a:schemeClr val="dk1"/>
              </a:buClr>
              <a:buSzPct val="100000"/>
              <a:defRPr sz="11000">
                <a:solidFill>
                  <a:schemeClr val="dk1"/>
                </a:solidFill>
              </a:defRPr>
            </a:lvl4pPr>
            <a:lvl5pPr lvl="4" algn="ctr">
              <a:spcBef>
                <a:spcPts val="0"/>
              </a:spcBef>
              <a:buClr>
                <a:schemeClr val="dk1"/>
              </a:buClr>
              <a:buSzPct val="100000"/>
              <a:defRPr sz="11000">
                <a:solidFill>
                  <a:schemeClr val="dk1"/>
                </a:solidFill>
              </a:defRPr>
            </a:lvl5pPr>
            <a:lvl6pPr lvl="5" algn="ctr">
              <a:spcBef>
                <a:spcPts val="0"/>
              </a:spcBef>
              <a:buClr>
                <a:schemeClr val="dk1"/>
              </a:buClr>
              <a:buSzPct val="100000"/>
              <a:defRPr sz="11000">
                <a:solidFill>
                  <a:schemeClr val="dk1"/>
                </a:solidFill>
              </a:defRPr>
            </a:lvl6pPr>
            <a:lvl7pPr lvl="6" algn="ctr">
              <a:spcBef>
                <a:spcPts val="0"/>
              </a:spcBef>
              <a:buClr>
                <a:schemeClr val="dk1"/>
              </a:buClr>
              <a:buSzPct val="100000"/>
              <a:defRPr sz="11000">
                <a:solidFill>
                  <a:schemeClr val="dk1"/>
                </a:solidFill>
              </a:defRPr>
            </a:lvl7pPr>
            <a:lvl8pPr lvl="7" algn="ctr">
              <a:spcBef>
                <a:spcPts val="0"/>
              </a:spcBef>
              <a:buClr>
                <a:schemeClr val="dk1"/>
              </a:buClr>
              <a:buSzPct val="100000"/>
              <a:defRPr sz="11000">
                <a:solidFill>
                  <a:schemeClr val="dk1"/>
                </a:solidFill>
              </a:defRPr>
            </a:lvl8pPr>
            <a:lvl9pPr lvl="8" algn="ctr">
              <a:spcBef>
                <a:spcPts val="0"/>
              </a:spcBef>
              <a:buClr>
                <a:schemeClr val="dk1"/>
              </a:buClr>
              <a:buSzPct val="100000"/>
              <a:defRPr sz="11000">
                <a:solidFill>
                  <a:schemeClr val="dk1"/>
                </a:solidFill>
              </a:defRPr>
            </a:lvl9pPr>
          </a:lstStyle>
          <a:p/>
        </p:txBody>
      </p:sp>
      <p:sp>
        <p:nvSpPr>
          <p:cNvPr id="48" name="Shape 48"/>
          <p:cNvSpPr txBox="1"/>
          <p:nvPr>
            <p:ph idx="1" type="body"/>
          </p:nvPr>
        </p:nvSpPr>
        <p:spPr>
          <a:xfrm>
            <a:off x="311700" y="3224250"/>
            <a:ext cx="8520599" cy="1071599"/>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9" name="Shape 4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xml.rels><?xml version="1.0" encoding="UTF-8" standalone="yes"?><Relationships xmlns="http://schemas.openxmlformats.org/package/2006/relationships"><Relationship Id="rId1" Type="http://schemas.openxmlformats.org/officeDocument/2006/relationships/slideLayout" Target="../slideLayouts/slideLayout.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1.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599" cy="572699"/>
          </a:xfrm>
          <a:prstGeom prst="rect">
            <a:avLst/>
          </a:prstGeom>
          <a:noFill/>
          <a:ln>
            <a:noFill/>
          </a:ln>
        </p:spPr>
        <p:txBody>
          <a:bodyPr anchorCtr="0" anchor="t" bIns="91425" lIns="91425" rIns="91425" tIns="91425"/>
          <a:lstStyle>
            <a:lvl1pPr lvl="0">
              <a:spcBef>
                <a:spcPts val="0"/>
              </a:spcBef>
              <a:buClr>
                <a:schemeClr val="accent3"/>
              </a:buClr>
              <a:buSzPct val="100000"/>
              <a:buFont typeface="Alfa Slab One"/>
              <a:buNone/>
              <a:defRPr sz="3000">
                <a:solidFill>
                  <a:schemeClr val="accent3"/>
                </a:solidFill>
                <a:latin typeface="Alfa Slab One"/>
                <a:ea typeface="Alfa Slab One"/>
                <a:cs typeface="Alfa Slab One"/>
                <a:sym typeface="Alfa Slab One"/>
              </a:defRPr>
            </a:lvl1pPr>
            <a:lvl2pPr lvl="1">
              <a:spcBef>
                <a:spcPts val="0"/>
              </a:spcBef>
              <a:buClr>
                <a:schemeClr val="accent3"/>
              </a:buClr>
              <a:buSzPct val="100000"/>
              <a:buFont typeface="Alfa Slab One"/>
              <a:buNone/>
              <a:defRPr sz="3000">
                <a:solidFill>
                  <a:schemeClr val="accent3"/>
                </a:solidFill>
                <a:latin typeface="Alfa Slab One"/>
                <a:ea typeface="Alfa Slab One"/>
                <a:cs typeface="Alfa Slab One"/>
                <a:sym typeface="Alfa Slab One"/>
              </a:defRPr>
            </a:lvl2pPr>
            <a:lvl3pPr lvl="2">
              <a:spcBef>
                <a:spcPts val="0"/>
              </a:spcBef>
              <a:buClr>
                <a:schemeClr val="accent3"/>
              </a:buClr>
              <a:buSzPct val="100000"/>
              <a:buFont typeface="Alfa Slab One"/>
              <a:buNone/>
              <a:defRPr sz="3000">
                <a:solidFill>
                  <a:schemeClr val="accent3"/>
                </a:solidFill>
                <a:latin typeface="Alfa Slab One"/>
                <a:ea typeface="Alfa Slab One"/>
                <a:cs typeface="Alfa Slab One"/>
                <a:sym typeface="Alfa Slab One"/>
              </a:defRPr>
            </a:lvl3pPr>
            <a:lvl4pPr lvl="3">
              <a:spcBef>
                <a:spcPts val="0"/>
              </a:spcBef>
              <a:buClr>
                <a:schemeClr val="accent3"/>
              </a:buClr>
              <a:buSzPct val="100000"/>
              <a:buFont typeface="Alfa Slab One"/>
              <a:buNone/>
              <a:defRPr sz="3000">
                <a:solidFill>
                  <a:schemeClr val="accent3"/>
                </a:solidFill>
                <a:latin typeface="Alfa Slab One"/>
                <a:ea typeface="Alfa Slab One"/>
                <a:cs typeface="Alfa Slab One"/>
                <a:sym typeface="Alfa Slab One"/>
              </a:defRPr>
            </a:lvl4pPr>
            <a:lvl5pPr lvl="4">
              <a:spcBef>
                <a:spcPts val="0"/>
              </a:spcBef>
              <a:buClr>
                <a:schemeClr val="accent3"/>
              </a:buClr>
              <a:buSzPct val="100000"/>
              <a:buFont typeface="Alfa Slab One"/>
              <a:buNone/>
              <a:defRPr sz="3000">
                <a:solidFill>
                  <a:schemeClr val="accent3"/>
                </a:solidFill>
                <a:latin typeface="Alfa Slab One"/>
                <a:ea typeface="Alfa Slab One"/>
                <a:cs typeface="Alfa Slab One"/>
                <a:sym typeface="Alfa Slab One"/>
              </a:defRPr>
            </a:lvl5pPr>
            <a:lvl6pPr lvl="5">
              <a:spcBef>
                <a:spcPts val="0"/>
              </a:spcBef>
              <a:buClr>
                <a:schemeClr val="accent3"/>
              </a:buClr>
              <a:buSzPct val="100000"/>
              <a:buFont typeface="Alfa Slab One"/>
              <a:buNone/>
              <a:defRPr sz="3000">
                <a:solidFill>
                  <a:schemeClr val="accent3"/>
                </a:solidFill>
                <a:latin typeface="Alfa Slab One"/>
                <a:ea typeface="Alfa Slab One"/>
                <a:cs typeface="Alfa Slab One"/>
                <a:sym typeface="Alfa Slab One"/>
              </a:defRPr>
            </a:lvl6pPr>
            <a:lvl7pPr lvl="6">
              <a:spcBef>
                <a:spcPts val="0"/>
              </a:spcBef>
              <a:buClr>
                <a:schemeClr val="accent3"/>
              </a:buClr>
              <a:buSzPct val="100000"/>
              <a:buFont typeface="Alfa Slab One"/>
              <a:buNone/>
              <a:defRPr sz="3000">
                <a:solidFill>
                  <a:schemeClr val="accent3"/>
                </a:solidFill>
                <a:latin typeface="Alfa Slab One"/>
                <a:ea typeface="Alfa Slab One"/>
                <a:cs typeface="Alfa Slab One"/>
                <a:sym typeface="Alfa Slab One"/>
              </a:defRPr>
            </a:lvl7pPr>
            <a:lvl8pPr lvl="7">
              <a:spcBef>
                <a:spcPts val="0"/>
              </a:spcBef>
              <a:buClr>
                <a:schemeClr val="accent3"/>
              </a:buClr>
              <a:buSzPct val="100000"/>
              <a:buFont typeface="Alfa Slab One"/>
              <a:buNone/>
              <a:defRPr sz="3000">
                <a:solidFill>
                  <a:schemeClr val="accent3"/>
                </a:solidFill>
                <a:latin typeface="Alfa Slab One"/>
                <a:ea typeface="Alfa Slab One"/>
                <a:cs typeface="Alfa Slab One"/>
                <a:sym typeface="Alfa Slab One"/>
              </a:defRPr>
            </a:lvl8pPr>
            <a:lvl9pPr lvl="8">
              <a:spcBef>
                <a:spcPts val="0"/>
              </a:spcBef>
              <a:buClr>
                <a:schemeClr val="accent3"/>
              </a:buClr>
              <a:buSzPct val="100000"/>
              <a:buFont typeface="Alfa Slab One"/>
              <a:buNone/>
              <a:defRPr sz="3000">
                <a:solidFill>
                  <a:schemeClr val="accent3"/>
                </a:solidFill>
                <a:latin typeface="Alfa Slab One"/>
                <a:ea typeface="Alfa Slab One"/>
                <a:cs typeface="Alfa Slab One"/>
                <a:sym typeface="Alfa Slab One"/>
              </a:defRPr>
            </a:lvl9pPr>
          </a:lstStyle>
          <a:p/>
        </p:txBody>
      </p:sp>
      <p:sp>
        <p:nvSpPr>
          <p:cNvPr id="7" name="Shape 7"/>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Proxima Nova"/>
              <a:defRPr sz="1800">
                <a:solidFill>
                  <a:schemeClr val="dk2"/>
                </a:solidFill>
                <a:latin typeface="Proxima Nova"/>
                <a:ea typeface="Proxima Nova"/>
                <a:cs typeface="Proxima Nova"/>
                <a:sym typeface="Proxima Nova"/>
              </a:defRPr>
            </a:lvl1pPr>
            <a:lvl2pPr lvl="1">
              <a:lnSpc>
                <a:spcPct val="115000"/>
              </a:lnSpc>
              <a:spcBef>
                <a:spcPts val="0"/>
              </a:spcBef>
              <a:spcAft>
                <a:spcPts val="1600"/>
              </a:spcAft>
              <a:buClr>
                <a:schemeClr val="dk2"/>
              </a:buClr>
              <a:buFont typeface="Proxima Nova"/>
              <a:defRPr>
                <a:solidFill>
                  <a:schemeClr val="dk2"/>
                </a:solidFill>
                <a:latin typeface="Proxima Nova"/>
                <a:ea typeface="Proxima Nova"/>
                <a:cs typeface="Proxima Nova"/>
                <a:sym typeface="Proxima Nova"/>
              </a:defRPr>
            </a:lvl2pPr>
            <a:lvl3pPr lvl="2">
              <a:lnSpc>
                <a:spcPct val="115000"/>
              </a:lnSpc>
              <a:spcBef>
                <a:spcPts val="0"/>
              </a:spcBef>
              <a:spcAft>
                <a:spcPts val="1600"/>
              </a:spcAft>
              <a:buClr>
                <a:schemeClr val="dk2"/>
              </a:buClr>
              <a:buFont typeface="Proxima Nova"/>
              <a:defRPr>
                <a:solidFill>
                  <a:schemeClr val="dk2"/>
                </a:solidFill>
                <a:latin typeface="Proxima Nova"/>
                <a:ea typeface="Proxima Nova"/>
                <a:cs typeface="Proxima Nova"/>
                <a:sym typeface="Proxima Nova"/>
              </a:defRPr>
            </a:lvl3pPr>
            <a:lvl4pPr lvl="3">
              <a:lnSpc>
                <a:spcPct val="115000"/>
              </a:lnSpc>
              <a:spcBef>
                <a:spcPts val="0"/>
              </a:spcBef>
              <a:spcAft>
                <a:spcPts val="1600"/>
              </a:spcAft>
              <a:buClr>
                <a:schemeClr val="dk2"/>
              </a:buClr>
              <a:buFont typeface="Proxima Nova"/>
              <a:defRPr>
                <a:solidFill>
                  <a:schemeClr val="dk2"/>
                </a:solidFill>
                <a:latin typeface="Proxima Nova"/>
                <a:ea typeface="Proxima Nova"/>
                <a:cs typeface="Proxima Nova"/>
                <a:sym typeface="Proxima Nova"/>
              </a:defRPr>
            </a:lvl4pPr>
            <a:lvl5pPr lvl="4">
              <a:lnSpc>
                <a:spcPct val="115000"/>
              </a:lnSpc>
              <a:spcBef>
                <a:spcPts val="0"/>
              </a:spcBef>
              <a:spcAft>
                <a:spcPts val="1600"/>
              </a:spcAft>
              <a:buClr>
                <a:schemeClr val="dk2"/>
              </a:buClr>
              <a:buFont typeface="Proxima Nova"/>
              <a:defRPr>
                <a:solidFill>
                  <a:schemeClr val="dk2"/>
                </a:solidFill>
                <a:latin typeface="Proxima Nova"/>
                <a:ea typeface="Proxima Nova"/>
                <a:cs typeface="Proxima Nova"/>
                <a:sym typeface="Proxima Nova"/>
              </a:defRPr>
            </a:lvl5pPr>
            <a:lvl6pPr lvl="5">
              <a:lnSpc>
                <a:spcPct val="115000"/>
              </a:lnSpc>
              <a:spcBef>
                <a:spcPts val="0"/>
              </a:spcBef>
              <a:spcAft>
                <a:spcPts val="1600"/>
              </a:spcAft>
              <a:buClr>
                <a:schemeClr val="dk2"/>
              </a:buClr>
              <a:buFont typeface="Proxima Nova"/>
              <a:defRPr>
                <a:solidFill>
                  <a:schemeClr val="dk2"/>
                </a:solidFill>
                <a:latin typeface="Proxima Nova"/>
                <a:ea typeface="Proxima Nova"/>
                <a:cs typeface="Proxima Nova"/>
                <a:sym typeface="Proxima Nova"/>
              </a:defRPr>
            </a:lvl6pPr>
            <a:lvl7pPr lvl="6">
              <a:lnSpc>
                <a:spcPct val="115000"/>
              </a:lnSpc>
              <a:spcBef>
                <a:spcPts val="0"/>
              </a:spcBef>
              <a:spcAft>
                <a:spcPts val="1600"/>
              </a:spcAft>
              <a:buClr>
                <a:schemeClr val="dk2"/>
              </a:buClr>
              <a:buFont typeface="Proxima Nova"/>
              <a:defRPr>
                <a:solidFill>
                  <a:schemeClr val="dk2"/>
                </a:solidFill>
                <a:latin typeface="Proxima Nova"/>
                <a:ea typeface="Proxima Nova"/>
                <a:cs typeface="Proxima Nova"/>
                <a:sym typeface="Proxima Nova"/>
              </a:defRPr>
            </a:lvl7pPr>
            <a:lvl8pPr lvl="7">
              <a:lnSpc>
                <a:spcPct val="115000"/>
              </a:lnSpc>
              <a:spcBef>
                <a:spcPts val="0"/>
              </a:spcBef>
              <a:spcAft>
                <a:spcPts val="1600"/>
              </a:spcAft>
              <a:buClr>
                <a:schemeClr val="dk2"/>
              </a:buClr>
              <a:buFont typeface="Proxima Nova"/>
              <a:defRPr>
                <a:solidFill>
                  <a:schemeClr val="dk2"/>
                </a:solidFill>
                <a:latin typeface="Proxima Nova"/>
                <a:ea typeface="Proxima Nova"/>
                <a:cs typeface="Proxima Nova"/>
                <a:sym typeface="Proxima Nova"/>
              </a:defRPr>
            </a:lvl8pPr>
            <a:lvl9pPr lvl="8">
              <a:lnSpc>
                <a:spcPct val="115000"/>
              </a:lnSpc>
              <a:spcBef>
                <a:spcPts val="0"/>
              </a:spcBef>
              <a:spcAft>
                <a:spcPts val="1600"/>
              </a:spcAft>
              <a:buClr>
                <a:schemeClr val="dk2"/>
              </a:buClr>
              <a:buFont typeface="Proxima Nova"/>
              <a:defRPr>
                <a:solidFill>
                  <a:schemeClr val="dk2"/>
                </a:solidFill>
                <a:latin typeface="Proxima Nova"/>
                <a:ea typeface="Proxima Nova"/>
                <a:cs typeface="Proxima Nova"/>
                <a:sym typeface="Proxima Nova"/>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latin typeface="Proxima Nova"/>
                <a:ea typeface="Proxima Nova"/>
                <a:cs typeface="Proxima Nova"/>
                <a:sym typeface="Proxima Nova"/>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otherStyle>
  </p:txStyles>
</p:sldMaster>
</file>

<file path=ppt/slides/_rels/slide.xml.rels><?xml version="1.0" encoding="UTF-8" standalone="yes"?><Relationships xmlns="http://schemas.openxmlformats.org/package/2006/relationships"><Relationship Id="rId1" Type="http://schemas.openxmlformats.org/officeDocument/2006/relationships/slideLayout" Target="../slideLayouts/slideLayout.xml"/><Relationship Id="rId2" Type="http://schemas.openxmlformats.org/officeDocument/2006/relationships/notesSlide" Target="../notesSlides/notesSlide.xml"/><Relationship Id="rId3" Type="http://schemas.openxmlformats.org/officeDocument/2006/relationships/hyperlink" Target="mailto:David.Stokes@Oracle.com" TargetMode="External"/></Relationships>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dev.mysql.com/doc/refman/5.7/en/server-system-variables.html#sysvar_max_allowed_packe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dev.mysql.com/doc/refman/5.7/en/json-creation-functions.html#function_json-objec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en.wikipedia.org/wiki/Language-independent_specification" TargetMode="External"/><Relationship Id="rId10" Type="http://schemas.openxmlformats.org/officeDocument/2006/relationships/hyperlink" Target="https://en.wikipedia.org/wiki/JavaScript" TargetMode="External"/><Relationship Id="rId13" Type="http://schemas.openxmlformats.org/officeDocument/2006/relationships/hyperlink" Target="https://en.wikipedia.org/wiki/Programming_languages" TargetMode="External"/><Relationship Id="rId12" Type="http://schemas.openxmlformats.org/officeDocument/2006/relationships/hyperlink" Target="https://en.wikipedia.org/wiki/Parsing"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en.wikipedia.org/wiki/Open_standard" TargetMode="External"/><Relationship Id="rId4" Type="http://schemas.openxmlformats.org/officeDocument/2006/relationships/hyperlink" Target="https://en.wikipedia.org/wiki/File_format#Chunk-based_formats" TargetMode="External"/><Relationship Id="rId9" Type="http://schemas.openxmlformats.org/officeDocument/2006/relationships/hyperlink" Target="https://en.wikipedia.org/wiki/Ajax_(programming)" TargetMode="External"/><Relationship Id="rId5" Type="http://schemas.openxmlformats.org/officeDocument/2006/relationships/hyperlink" Target="https://en.wikipedia.org/wiki/Human-readable" TargetMode="External"/><Relationship Id="rId6" Type="http://schemas.openxmlformats.org/officeDocument/2006/relationships/hyperlink" Target="https://en.wikipedia.org/wiki/Attribute%E2%80%93value_pair" TargetMode="External"/><Relationship Id="rId7" Type="http://schemas.openxmlformats.org/officeDocument/2006/relationships/hyperlink" Target="https://en.wikipedia.org/wiki/AJAJ" TargetMode="External"/><Relationship Id="rId8" Type="http://schemas.openxmlformats.org/officeDocument/2006/relationships/hyperlink" Target="https://en.wikipedia.org/wiki/XML"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0" Type="http://schemas.openxmlformats.org/officeDocument/2006/relationships/hyperlink" Target="https://dev.mysql.com/doc/refman/5.7/en/json-search-functions.html#function_json-extract" TargetMode="External"/><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hyperlink" Target="https://dev.mysql.com/doc/refman/5.7/en/json-search-functions.html#operator_json-column-path" TargetMode="External"/><Relationship Id="rId4" Type="http://schemas.openxmlformats.org/officeDocument/2006/relationships/hyperlink" Target="https://dev.mysql.com/doc/refman/5.7/en/json-search-functions.html#operator_json-column-path" TargetMode="External"/><Relationship Id="rId9" Type="http://schemas.openxmlformats.org/officeDocument/2006/relationships/hyperlink" Target="https://dev.mysql.com/doc/refman/5.7/en/json-search-functions.html#function_json-extract" TargetMode="External"/><Relationship Id="rId5" Type="http://schemas.openxmlformats.org/officeDocument/2006/relationships/hyperlink" Target="https://dev.mysql.com/doc/refman/5.7/en/json-search-functions.html#operator_json-column-path" TargetMode="External"/><Relationship Id="rId6" Type="http://schemas.openxmlformats.org/officeDocument/2006/relationships/hyperlink" Target="https://dev.mysql.com/doc/refman/5.7/en/json-search-functions.html#function_json-extract" TargetMode="External"/><Relationship Id="rId7" Type="http://schemas.openxmlformats.org/officeDocument/2006/relationships/hyperlink" Target="https://dev.mysql.com/doc/refman/5.7/en/json-search-functions.html#function_json-extract" TargetMode="External"/><Relationship Id="rId8" Type="http://schemas.openxmlformats.org/officeDocument/2006/relationships/hyperlink" Target="https://dev.mysql.com/doc/refman/5.7/en/json-search-functions.html#function_json-extract" TargetMode="External"/></Relationships>
</file>

<file path=ppt/slides/_rels/slide24.xml.rels><?xml version="1.0" encoding="UTF-8" standalone="yes"?><Relationships xmlns="http://schemas.openxmlformats.org/package/2006/relationships"><Relationship Id="rId11" Type="http://schemas.openxmlformats.org/officeDocument/2006/relationships/hyperlink" Target="https://dev.mysql.com/doc/refman/5.7/en/comparison-operators.html#operator_between" TargetMode="External"/><Relationship Id="rId10" Type="http://schemas.openxmlformats.org/officeDocument/2006/relationships/hyperlink" Target="https://dev.mysql.com/doc/refman/5.7/en/comparison-operators.html#operator_equal-to" TargetMode="External"/><Relationship Id="rId13" Type="http://schemas.openxmlformats.org/officeDocument/2006/relationships/hyperlink" Target="https://dev.mysql.com/doc/refman/5.7/en/comparison-operators.html#function_greatest" TargetMode="External"/><Relationship Id="rId12" Type="http://schemas.openxmlformats.org/officeDocument/2006/relationships/hyperlink" Target="https://dev.mysql.com/doc/refman/5.7/en/comparison-operators.html#function_in" TargetMode="External"/><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dev.mysql.com/doc/refman/5.7/en/comparison-operators.html#operator_equal" TargetMode="External"/><Relationship Id="rId4" Type="http://schemas.openxmlformats.org/officeDocument/2006/relationships/hyperlink" Target="https://dev.mysql.com/doc/refman/5.7/en/comparison-operators.html#operator_less-than" TargetMode="External"/><Relationship Id="rId9" Type="http://schemas.openxmlformats.org/officeDocument/2006/relationships/hyperlink" Target="https://dev.mysql.com/doc/refman/5.7/en/comparison-operators.html#operator_not-equal" TargetMode="External"/><Relationship Id="rId14" Type="http://schemas.openxmlformats.org/officeDocument/2006/relationships/hyperlink" Target="https://dev.mysql.com/doc/refman/5.7/en/comparison-operators.html#function_least" TargetMode="External"/><Relationship Id="rId5" Type="http://schemas.openxmlformats.org/officeDocument/2006/relationships/hyperlink" Target="https://dev.mysql.com/doc/refman/5.7/en/comparison-operators.html#operator_less-than-or-equal" TargetMode="External"/><Relationship Id="rId6" Type="http://schemas.openxmlformats.org/officeDocument/2006/relationships/hyperlink" Target="https://dev.mysql.com/doc/refman/5.7/en/comparison-operators.html#operator_greater-than" TargetMode="External"/><Relationship Id="rId7" Type="http://schemas.openxmlformats.org/officeDocument/2006/relationships/hyperlink" Target="https://dev.mysql.com/doc/refman/5.7/en/comparison-operators.html#operator_greater-than-or-equal" TargetMode="External"/><Relationship Id="rId8" Type="http://schemas.openxmlformats.org/officeDocument/2006/relationships/hyperlink" Target="https://dev.mysql.com/doc/refman/5.7/en/comparison-operators.html#operator_not-equa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dev.mysql.com/doc/refman/5.7/en/server-system-variables.html#sysvar_max_sort_length" TargetMode="External"/><Relationship Id="rId4" Type="http://schemas.openxmlformats.org/officeDocument/2006/relationships/hyperlink" Target="https://dev.mysql.com/doc/refman/5.7/en/server-system-variables.html#sysvar_max_sort_length"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02.gif"/></Relationships>
</file>

<file path=ppt/slides/_rels/slide28.xml.rels><?xml version="1.0" encoding="UTF-8" standalone="yes"?><Relationships xmlns="http://schemas.openxmlformats.org/package/2006/relationships"><Relationship Id="rId20" Type="http://schemas.openxmlformats.org/officeDocument/2006/relationships/hyperlink" Target="https://dev.mysql.com/doc/refman/5.7/en/json-search-functions.html#function_json-search" TargetMode="External"/><Relationship Id="rId11" Type="http://schemas.openxmlformats.org/officeDocument/2006/relationships/hyperlink" Target="https://dev.mysql.com/doc/refman/5.7/en/json-search-functions.html#function_json-extract" TargetMode="External"/><Relationship Id="rId22" Type="http://schemas.openxmlformats.org/officeDocument/2006/relationships/hyperlink" Target="https://dev.mysql.com/doc/refman/5.7/en/json-attribute-functions.html#function_json-type" TargetMode="External"/><Relationship Id="rId10" Type="http://schemas.openxmlformats.org/officeDocument/2006/relationships/hyperlink" Target="https://dev.mysql.com/doc/refman/5.7/en/json-attribute-functions.html#function_json-depth" TargetMode="External"/><Relationship Id="rId21" Type="http://schemas.openxmlformats.org/officeDocument/2006/relationships/hyperlink" Target="https://dev.mysql.com/doc/refman/5.7/en/json-modification-functions.html#function_json-set" TargetMode="External"/><Relationship Id="rId13" Type="http://schemas.openxmlformats.org/officeDocument/2006/relationships/hyperlink" Target="https://dev.mysql.com/doc/refman/5.7/en/json-search-functions.html#function_json-keys" TargetMode="External"/><Relationship Id="rId24" Type="http://schemas.openxmlformats.org/officeDocument/2006/relationships/hyperlink" Target="https://dev.mysql.com/doc/refman/5.7/en/json-attribute-functions.html#function_json-valid" TargetMode="External"/><Relationship Id="rId12" Type="http://schemas.openxmlformats.org/officeDocument/2006/relationships/hyperlink" Target="https://dev.mysql.com/doc/refman/5.7/en/json-modification-functions.html#function_json-insert" TargetMode="External"/><Relationship Id="rId23" Type="http://schemas.openxmlformats.org/officeDocument/2006/relationships/hyperlink" Target="https://dev.mysql.com/doc/refman/5.7/en/json-modification-functions.html#function_json-unquote" TargetMode="External"/><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dev.mysql.com/doc/refman/5.7/en/json-modification-functions.html#function_json-append" TargetMode="External"/><Relationship Id="rId4" Type="http://schemas.openxmlformats.org/officeDocument/2006/relationships/hyperlink" Target="https://dev.mysql.com/doc/refman/5.7/en/json-modification-functions.html#function_json-array-append" TargetMode="External"/><Relationship Id="rId9" Type="http://schemas.openxmlformats.org/officeDocument/2006/relationships/hyperlink" Target="https://dev.mysql.com/doc/refman/5.7/en/json-search-functions.html#function_json-contains" TargetMode="External"/><Relationship Id="rId15" Type="http://schemas.openxmlformats.org/officeDocument/2006/relationships/hyperlink" Target="https://dev.mysql.com/doc/refman/5.7/en/json-modification-functions.html#function_json-merge" TargetMode="External"/><Relationship Id="rId14" Type="http://schemas.openxmlformats.org/officeDocument/2006/relationships/hyperlink" Target="https://dev.mysql.com/doc/refman/5.7/en/json-attribute-functions.html#function_json-length" TargetMode="External"/><Relationship Id="rId17" Type="http://schemas.openxmlformats.org/officeDocument/2006/relationships/hyperlink" Target="https://dev.mysql.com/doc/refman/5.7/en/json-creation-functions.html#function_json-quote" TargetMode="External"/><Relationship Id="rId16" Type="http://schemas.openxmlformats.org/officeDocument/2006/relationships/hyperlink" Target="https://dev.mysql.com/doc/refman/5.7/en/json-creation-functions.html#function_json-object" TargetMode="External"/><Relationship Id="rId5" Type="http://schemas.openxmlformats.org/officeDocument/2006/relationships/hyperlink" Target="https://dev.mysql.com/doc/refman/5.7/en/json-modification-functions.html#function_json-array-insert" TargetMode="External"/><Relationship Id="rId19" Type="http://schemas.openxmlformats.org/officeDocument/2006/relationships/hyperlink" Target="https://dev.mysql.com/doc/refman/5.7/en/json-modification-functions.html#function_json-replace" TargetMode="External"/><Relationship Id="rId6" Type="http://schemas.openxmlformats.org/officeDocument/2006/relationships/hyperlink" Target="https://dev.mysql.com/doc/refman/5.7/en/json-creation-functions.html#function_json-array" TargetMode="External"/><Relationship Id="rId18" Type="http://schemas.openxmlformats.org/officeDocument/2006/relationships/hyperlink" Target="https://dev.mysql.com/doc/refman/5.7/en/json-modification-functions.html#function_json-remove" TargetMode="External"/><Relationship Id="rId7" Type="http://schemas.openxmlformats.org/officeDocument/2006/relationships/hyperlink" Target="https://dev.mysql.com/doc/refman/5.7/en/json-search-functions.html#operator_json-column-path" TargetMode="External"/><Relationship Id="rId8" Type="http://schemas.openxmlformats.org/officeDocument/2006/relationships/hyperlink" Target="https://dev.mysql.com/doc/refman/5.7/en/json-search-functions.html#function_json-contains-path" TargetMode="External"/></Relationships>
</file>

<file path=ppt/slides/_rels/slide29.xml.rels><?xml version="1.0" encoding="UTF-8" standalone="yes"?><Relationships xmlns="http://schemas.openxmlformats.org/package/2006/relationships"><Relationship Id="rId20" Type="http://schemas.openxmlformats.org/officeDocument/2006/relationships/hyperlink" Target="https://dev.mysql.com/doc/refman/5.7/en/json-creation-functions.html#function_json-quote" TargetMode="External"/><Relationship Id="rId22" Type="http://schemas.openxmlformats.org/officeDocument/2006/relationships/hyperlink" Target="https://dev.mysql.com/doc/refman/5.7/en/json-modification-functions.html#function_json-replace" TargetMode="External"/><Relationship Id="rId21" Type="http://schemas.openxmlformats.org/officeDocument/2006/relationships/hyperlink" Target="https://dev.mysql.com/doc/refman/5.7/en/json-modification-functions.html#function_json-remove" TargetMode="External"/><Relationship Id="rId24" Type="http://schemas.openxmlformats.org/officeDocument/2006/relationships/hyperlink" Target="https://dev.mysql.com/doc/refman/5.7/en/json-modification-functions.html#function_json-set" TargetMode="External"/><Relationship Id="rId23" Type="http://schemas.openxmlformats.org/officeDocument/2006/relationships/hyperlink" Target="https://dev.mysql.com/doc/refman/5.7/en/json-search-functions.html#function_json-search" TargetMode="External"/><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hyperlink" Target="https://dev.mysql.com/doc/refman/5.7/en/json-modification-functions.html#function_json-append" TargetMode="External"/><Relationship Id="rId4" Type="http://schemas.openxmlformats.org/officeDocument/2006/relationships/hyperlink" Target="https://dev.mysql.com/doc/refman/5.7/en/json-modification-functions.html#function_json-array-append" TargetMode="External"/><Relationship Id="rId9" Type="http://schemas.openxmlformats.org/officeDocument/2006/relationships/hyperlink" Target="https://dev.mysql.com/doc/refman/5.7/en/json-search-functions.html#function_json-contains-path" TargetMode="External"/><Relationship Id="rId26" Type="http://schemas.openxmlformats.org/officeDocument/2006/relationships/hyperlink" Target="https://dev.mysql.com/doc/refman/5.7/en/json-modification-functions.html#function_json-unquote" TargetMode="External"/><Relationship Id="rId25" Type="http://schemas.openxmlformats.org/officeDocument/2006/relationships/hyperlink" Target="https://dev.mysql.com/doc/refman/5.7/en/json-attribute-functions.html#function_json-type" TargetMode="External"/><Relationship Id="rId27" Type="http://schemas.openxmlformats.org/officeDocument/2006/relationships/hyperlink" Target="https://dev.mysql.com/doc/refman/5.7/en/json-attribute-functions.html#function_json-valid" TargetMode="External"/><Relationship Id="rId5" Type="http://schemas.openxmlformats.org/officeDocument/2006/relationships/hyperlink" Target="https://dev.mysql.com/doc/refman/5.7/en/json-modification-functions.html#function_json-array-insert" TargetMode="External"/><Relationship Id="rId6" Type="http://schemas.openxmlformats.org/officeDocument/2006/relationships/hyperlink" Target="https://dev.mysql.com/doc/refman/5.7/en/json-creation-functions.html#function_json-array" TargetMode="External"/><Relationship Id="rId7" Type="http://schemas.openxmlformats.org/officeDocument/2006/relationships/hyperlink" Target="https://dev.mysql.com/doc/refman/5.7/en/json-creation-functions.html#function_json-array" TargetMode="External"/><Relationship Id="rId8" Type="http://schemas.openxmlformats.org/officeDocument/2006/relationships/hyperlink" Target="https://dev.mysql.com/doc/refman/5.7/en/json-search-functions.html#operator_json-column-path" TargetMode="External"/><Relationship Id="rId11" Type="http://schemas.openxmlformats.org/officeDocument/2006/relationships/hyperlink" Target="https://dev.mysql.com/doc/refman/5.7/en/json-attribute-functions.html#function_json-depth" TargetMode="External"/><Relationship Id="rId10" Type="http://schemas.openxmlformats.org/officeDocument/2006/relationships/hyperlink" Target="https://dev.mysql.com/doc/refman/5.7/en/json-search-functions.html#function_json-contains" TargetMode="External"/><Relationship Id="rId13" Type="http://schemas.openxmlformats.org/officeDocument/2006/relationships/hyperlink" Target="https://dev.mysql.com/doc/refman/5.7/en/json-modification-functions.html#function_json-insert" TargetMode="External"/><Relationship Id="rId12" Type="http://schemas.openxmlformats.org/officeDocument/2006/relationships/hyperlink" Target="https://dev.mysql.com/doc/refman/5.7/en/json-search-functions.html#function_json-extract" TargetMode="External"/><Relationship Id="rId15" Type="http://schemas.openxmlformats.org/officeDocument/2006/relationships/hyperlink" Target="https://dev.mysql.com/doc/refman/5.7/en/json-attribute-functions.html#function_json-length" TargetMode="External"/><Relationship Id="rId14" Type="http://schemas.openxmlformats.org/officeDocument/2006/relationships/hyperlink" Target="https://dev.mysql.com/doc/refman/5.7/en/json-search-functions.html#function_json-keys" TargetMode="External"/><Relationship Id="rId17" Type="http://schemas.openxmlformats.org/officeDocument/2006/relationships/hyperlink" Target="https://dev.mysql.com/doc/refman/5.7/en/json-creation-functions.html#function_json-object" TargetMode="External"/><Relationship Id="rId16" Type="http://schemas.openxmlformats.org/officeDocument/2006/relationships/hyperlink" Target="https://dev.mysql.com/doc/refman/5.7/en/json-modification-functions.html#function_json-merge" TargetMode="External"/><Relationship Id="rId19" Type="http://schemas.openxmlformats.org/officeDocument/2006/relationships/hyperlink" Target="https://dev.mysql.com/doc/refman/5.7/en/json-creation-functions.html#function_json-quote" TargetMode="External"/><Relationship Id="rId18" Type="http://schemas.openxmlformats.org/officeDocument/2006/relationships/hyperlink" Target="https://dev.mysql.com/doc/refman/5.7/en/json-creation-functions.html#function_json-object" TargetMode="External"/></Relationships>
</file>

<file path=ppt/slides/_rels/slide3.xml.rels><?xml version="1.0" encoding="UTF-8" standalone="yes"?><Relationships xmlns="http://schemas.openxmlformats.org/package/2006/relationships"><Relationship Id="rId11" Type="http://schemas.openxmlformats.org/officeDocument/2006/relationships/image" Target="../media/image00.jpg"/><Relationship Id="rId10" Type="http://schemas.openxmlformats.org/officeDocument/2006/relationships/hyperlink" Target="https://en.wikipedia.org/wiki/Ray_Harryhausen" TargetMode="External"/><Relationship Id="rId12" Type="http://schemas.openxmlformats.org/officeDocument/2006/relationships/image" Target="../media/image05.jpg"/><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hyperlink" Target="https://en.wikipedia.org/wiki/Columbia_Pictures" TargetMode="External"/><Relationship Id="rId4" Type="http://schemas.openxmlformats.org/officeDocument/2006/relationships/hyperlink" Target="https://en.wikipedia.org/wiki/Fantasy_film" TargetMode="External"/><Relationship Id="rId9" Type="http://schemas.openxmlformats.org/officeDocument/2006/relationships/hyperlink" Target="https://en.wikipedia.org/wiki/Stop_motion" TargetMode="External"/><Relationship Id="rId5" Type="http://schemas.openxmlformats.org/officeDocument/2006/relationships/hyperlink" Target="https://en.wikipedia.org/wiki/Todd_Armstrong" TargetMode="External"/><Relationship Id="rId6" Type="http://schemas.openxmlformats.org/officeDocument/2006/relationships/hyperlink" Target="https://en.wikipedia.org/wiki/Jason" TargetMode="External"/><Relationship Id="rId7" Type="http://schemas.openxmlformats.org/officeDocument/2006/relationships/hyperlink" Target="https://en.wikipedia.org/wiki/Golden_Fleece" TargetMode="External"/><Relationship Id="rId8" Type="http://schemas.openxmlformats.org/officeDocument/2006/relationships/hyperlink" Target="https://en.wikipedia.org/wiki/Don_Chaffey" TargetMode="External"/></Relationships>
</file>

<file path=ppt/slides/_rels/slide30.xml.rels><?xml version="1.0" encoding="UTF-8" standalone="yes"?><Relationships xmlns="http://schemas.openxmlformats.org/package/2006/relationships"><Relationship Id="rId20" Type="http://schemas.openxmlformats.org/officeDocument/2006/relationships/hyperlink" Target="https://dev.mysql.com/doc/refman/5.7/en/json-creation-functions.html#function_json-object" TargetMode="External"/><Relationship Id="rId22" Type="http://schemas.openxmlformats.org/officeDocument/2006/relationships/hyperlink" Target="https://dev.mysql.com/doc/refman/5.7/en/json-modification-functions.html#function_json-remove" TargetMode="External"/><Relationship Id="rId21" Type="http://schemas.openxmlformats.org/officeDocument/2006/relationships/hyperlink" Target="https://dev.mysql.com/doc/refman/5.7/en/json-creation-functions.html#function_json-quote" TargetMode="External"/><Relationship Id="rId24" Type="http://schemas.openxmlformats.org/officeDocument/2006/relationships/hyperlink" Target="https://dev.mysql.com/doc/refman/5.7/en/json-search-functions.html#function_json-search" TargetMode="External"/><Relationship Id="rId23" Type="http://schemas.openxmlformats.org/officeDocument/2006/relationships/hyperlink" Target="https://dev.mysql.com/doc/refman/5.7/en/json-modification-functions.html#function_json-replace" TargetMode="External"/><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dev.mysql.com/doc/refman/5.7/en/json-modification-functions.html#function_json-append" TargetMode="External"/><Relationship Id="rId4" Type="http://schemas.openxmlformats.org/officeDocument/2006/relationships/hyperlink" Target="https://dev.mysql.com/doc/refman/5.7/en/json-modification-functions.html#function_json-array-append" TargetMode="External"/><Relationship Id="rId9" Type="http://schemas.openxmlformats.org/officeDocument/2006/relationships/hyperlink" Target="https://dev.mysql.com/doc/refman/5.7/en/json-search-functions.html#function_json-contains-path" TargetMode="External"/><Relationship Id="rId26" Type="http://schemas.openxmlformats.org/officeDocument/2006/relationships/hyperlink" Target="https://dev.mysql.com/doc/refman/5.7/en/json-modification-functions.html#function_json-set" TargetMode="External"/><Relationship Id="rId25" Type="http://schemas.openxmlformats.org/officeDocument/2006/relationships/hyperlink" Target="https://dev.mysql.com/doc/refman/5.7/en/json-search-functions.html#function_json-search" TargetMode="External"/><Relationship Id="rId28" Type="http://schemas.openxmlformats.org/officeDocument/2006/relationships/hyperlink" Target="https://dev.mysql.com/doc/refman/5.7/en/json-modification-functions.html#function_json-unquote" TargetMode="External"/><Relationship Id="rId27" Type="http://schemas.openxmlformats.org/officeDocument/2006/relationships/hyperlink" Target="https://dev.mysql.com/doc/refman/5.7/en/json-attribute-functions.html#function_json-type" TargetMode="External"/><Relationship Id="rId5" Type="http://schemas.openxmlformats.org/officeDocument/2006/relationships/hyperlink" Target="https://dev.mysql.com/doc/refman/5.7/en/json-modification-functions.html#function_json-array-insert" TargetMode="External"/><Relationship Id="rId6" Type="http://schemas.openxmlformats.org/officeDocument/2006/relationships/hyperlink" Target="https://dev.mysql.com/doc/refman/5.7/en/json-creation-functions.html#function_json-array" TargetMode="External"/><Relationship Id="rId29" Type="http://schemas.openxmlformats.org/officeDocument/2006/relationships/hyperlink" Target="https://dev.mysql.com/doc/refman/5.7/en/json-attribute-functions.html#function_json-valid" TargetMode="External"/><Relationship Id="rId7" Type="http://schemas.openxmlformats.org/officeDocument/2006/relationships/hyperlink" Target="https://dev.mysql.com/doc/refman/5.7/en/json-search-functions.html#operator_json-column-path" TargetMode="External"/><Relationship Id="rId8" Type="http://schemas.openxmlformats.org/officeDocument/2006/relationships/hyperlink" Target="https://dev.mysql.com/doc/refman/5.7/en/json-search-functions.html#function_json-contains-path" TargetMode="External"/><Relationship Id="rId11" Type="http://schemas.openxmlformats.org/officeDocument/2006/relationships/hyperlink" Target="https://dev.mysql.com/doc/refman/5.7/en/json-search-functions.html#function_json-contains" TargetMode="External"/><Relationship Id="rId10" Type="http://schemas.openxmlformats.org/officeDocument/2006/relationships/hyperlink" Target="https://dev.mysql.com/doc/refman/5.7/en/json-search-functions.html#function_json-contains" TargetMode="External"/><Relationship Id="rId13" Type="http://schemas.openxmlformats.org/officeDocument/2006/relationships/hyperlink" Target="https://dev.mysql.com/doc/refman/5.7/en/json-search-functions.html#function_json-extract" TargetMode="External"/><Relationship Id="rId12" Type="http://schemas.openxmlformats.org/officeDocument/2006/relationships/hyperlink" Target="https://dev.mysql.com/doc/refman/5.7/en/json-attribute-functions.html#function_json-depth" TargetMode="External"/><Relationship Id="rId15" Type="http://schemas.openxmlformats.org/officeDocument/2006/relationships/hyperlink" Target="https://dev.mysql.com/doc/refman/5.7/en/json-modification-functions.html#function_json-insert" TargetMode="External"/><Relationship Id="rId14" Type="http://schemas.openxmlformats.org/officeDocument/2006/relationships/hyperlink" Target="https://dev.mysql.com/doc/refman/5.7/en/json-search-functions.html#function_json-extract" TargetMode="External"/><Relationship Id="rId17" Type="http://schemas.openxmlformats.org/officeDocument/2006/relationships/hyperlink" Target="https://dev.mysql.com/doc/refman/5.7/en/json-search-functions.html#function_json-keys" TargetMode="External"/><Relationship Id="rId16" Type="http://schemas.openxmlformats.org/officeDocument/2006/relationships/hyperlink" Target="https://dev.mysql.com/doc/refman/5.7/en/json-search-functions.html#function_json-keys" TargetMode="External"/><Relationship Id="rId19" Type="http://schemas.openxmlformats.org/officeDocument/2006/relationships/hyperlink" Target="https://dev.mysql.com/doc/refman/5.7/en/json-modification-functions.html#function_json-merge" TargetMode="External"/><Relationship Id="rId18" Type="http://schemas.openxmlformats.org/officeDocument/2006/relationships/hyperlink" Target="https://dev.mysql.com/doc/refman/5.7/en/json-attribute-functions.html#function_json-length" TargetMode="External"/></Relationships>
</file>

<file path=ppt/slides/_rels/slide31.xml.rels><?xml version="1.0" encoding="UTF-8" standalone="yes"?><Relationships xmlns="http://schemas.openxmlformats.org/package/2006/relationships"><Relationship Id="rId20" Type="http://schemas.openxmlformats.org/officeDocument/2006/relationships/hyperlink" Target="https://dev.mysql.com/doc/refman/5.7/en/json-modification-functions.html#function_json-merge" TargetMode="External"/><Relationship Id="rId22" Type="http://schemas.openxmlformats.org/officeDocument/2006/relationships/hyperlink" Target="https://dev.mysql.com/doc/refman/5.7/en/json-creation-functions.html#function_json-quote" TargetMode="External"/><Relationship Id="rId21" Type="http://schemas.openxmlformats.org/officeDocument/2006/relationships/hyperlink" Target="https://dev.mysql.com/doc/refman/5.7/en/json-creation-functions.html#function_json-object" TargetMode="External"/><Relationship Id="rId24" Type="http://schemas.openxmlformats.org/officeDocument/2006/relationships/hyperlink" Target="https://dev.mysql.com/doc/refman/5.7/en/json-modification-functions.html#function_json-remove" TargetMode="External"/><Relationship Id="rId23" Type="http://schemas.openxmlformats.org/officeDocument/2006/relationships/hyperlink" Target="https://dev.mysql.com/doc/refman/5.7/en/json-modification-functions.html#function_json-remove" TargetMode="External"/><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hyperlink" Target="https://dev.mysql.com/doc/refman/5.7/en/json-modification-functions.html#function_json-append" TargetMode="External"/><Relationship Id="rId4" Type="http://schemas.openxmlformats.org/officeDocument/2006/relationships/hyperlink" Target="https://dev.mysql.com/doc/refman/5.7/en/json-modification-functions.html#function_json-append" TargetMode="External"/><Relationship Id="rId9" Type="http://schemas.openxmlformats.org/officeDocument/2006/relationships/hyperlink" Target="https://dev.mysql.com/doc/refman/5.7/en/json-creation-functions.html#function_json-array" TargetMode="External"/><Relationship Id="rId26" Type="http://schemas.openxmlformats.org/officeDocument/2006/relationships/hyperlink" Target="https://dev.mysql.com/doc/refman/5.7/en/json-modification-functions.html#function_json-replace" TargetMode="External"/><Relationship Id="rId25" Type="http://schemas.openxmlformats.org/officeDocument/2006/relationships/hyperlink" Target="https://dev.mysql.com/doc/refman/5.7/en/json-modification-functions.html#function_json-replace" TargetMode="External"/><Relationship Id="rId28" Type="http://schemas.openxmlformats.org/officeDocument/2006/relationships/hyperlink" Target="https://dev.mysql.com/doc/refman/5.7/en/json-modification-functions.html#function_json-set" TargetMode="External"/><Relationship Id="rId27" Type="http://schemas.openxmlformats.org/officeDocument/2006/relationships/hyperlink" Target="https://dev.mysql.com/doc/refman/5.7/en/json-search-functions.html#function_json-search" TargetMode="External"/><Relationship Id="rId5" Type="http://schemas.openxmlformats.org/officeDocument/2006/relationships/hyperlink" Target="https://dev.mysql.com/doc/refman/5.7/en/json-modification-functions.html#function_json-array-append" TargetMode="External"/><Relationship Id="rId6" Type="http://schemas.openxmlformats.org/officeDocument/2006/relationships/hyperlink" Target="https://dev.mysql.com/doc/refman/5.7/en/json-modification-functions.html#function_json-array-append" TargetMode="External"/><Relationship Id="rId29" Type="http://schemas.openxmlformats.org/officeDocument/2006/relationships/hyperlink" Target="https://dev.mysql.com/doc/refman/5.7/en/json-modification-functions.html#function_json-set" TargetMode="External"/><Relationship Id="rId7" Type="http://schemas.openxmlformats.org/officeDocument/2006/relationships/hyperlink" Target="https://dev.mysql.com/doc/refman/5.7/en/json-modification-functions.html#function_json-array-insert" TargetMode="External"/><Relationship Id="rId8" Type="http://schemas.openxmlformats.org/officeDocument/2006/relationships/hyperlink" Target="https://dev.mysql.com/doc/refman/5.7/en/json-modification-functions.html#function_json-array-insert" TargetMode="External"/><Relationship Id="rId31" Type="http://schemas.openxmlformats.org/officeDocument/2006/relationships/hyperlink" Target="https://dev.mysql.com/doc/refman/5.7/en/json-modification-functions.html#function_json-unquote" TargetMode="External"/><Relationship Id="rId30" Type="http://schemas.openxmlformats.org/officeDocument/2006/relationships/hyperlink" Target="https://dev.mysql.com/doc/refman/5.7/en/json-attribute-functions.html#function_json-type" TargetMode="External"/><Relationship Id="rId11" Type="http://schemas.openxmlformats.org/officeDocument/2006/relationships/hyperlink" Target="https://dev.mysql.com/doc/refman/5.7/en/json-search-functions.html#function_json-contains-path" TargetMode="External"/><Relationship Id="rId33" Type="http://schemas.openxmlformats.org/officeDocument/2006/relationships/hyperlink" Target="https://dev.mysql.com/doc/refman/5.7/en/json-attribute-functions.html#function_json-valid" TargetMode="External"/><Relationship Id="rId10" Type="http://schemas.openxmlformats.org/officeDocument/2006/relationships/hyperlink" Target="https://dev.mysql.com/doc/refman/5.7/en/json-search-functions.html#operator_json-column-path" TargetMode="External"/><Relationship Id="rId32" Type="http://schemas.openxmlformats.org/officeDocument/2006/relationships/hyperlink" Target="https://dev.mysql.com/doc/refman/5.7/en/json-modification-functions.html#function_json-unquote" TargetMode="External"/><Relationship Id="rId13" Type="http://schemas.openxmlformats.org/officeDocument/2006/relationships/hyperlink" Target="https://dev.mysql.com/doc/refman/5.7/en/json-attribute-functions.html#function_json-depth" TargetMode="External"/><Relationship Id="rId12" Type="http://schemas.openxmlformats.org/officeDocument/2006/relationships/hyperlink" Target="https://dev.mysql.com/doc/refman/5.7/en/json-search-functions.html#function_json-contains" TargetMode="External"/><Relationship Id="rId15" Type="http://schemas.openxmlformats.org/officeDocument/2006/relationships/hyperlink" Target="https://dev.mysql.com/doc/refman/5.7/en/json-modification-functions.html#function_json-insert" TargetMode="External"/><Relationship Id="rId14" Type="http://schemas.openxmlformats.org/officeDocument/2006/relationships/hyperlink" Target="https://dev.mysql.com/doc/refman/5.7/en/json-search-functions.html#function_json-extract" TargetMode="External"/><Relationship Id="rId17" Type="http://schemas.openxmlformats.org/officeDocument/2006/relationships/hyperlink" Target="https://dev.mysql.com/doc/refman/5.7/en/json-search-functions.html#function_json-keys" TargetMode="External"/><Relationship Id="rId16" Type="http://schemas.openxmlformats.org/officeDocument/2006/relationships/hyperlink" Target="https://dev.mysql.com/doc/refman/5.7/en/json-modification-functions.html#function_json-insert" TargetMode="External"/><Relationship Id="rId19" Type="http://schemas.openxmlformats.org/officeDocument/2006/relationships/hyperlink" Target="https://dev.mysql.com/doc/refman/5.7/en/json-modification-functions.html#function_json-merge" TargetMode="External"/><Relationship Id="rId18" Type="http://schemas.openxmlformats.org/officeDocument/2006/relationships/hyperlink" Target="https://dev.mysql.com/doc/refman/5.7/en/json-attribute-functions.html#function_json-length" TargetMode="External"/></Relationships>
</file>

<file path=ppt/slides/_rels/slide32.xml.rels><?xml version="1.0" encoding="UTF-8" standalone="yes"?><Relationships xmlns="http://schemas.openxmlformats.org/package/2006/relationships"><Relationship Id="rId20" Type="http://schemas.openxmlformats.org/officeDocument/2006/relationships/hyperlink" Target="https://dev.mysql.com/doc/refman/5.7/en/json-modification-functions.html#function_json-remove" TargetMode="External"/><Relationship Id="rId22" Type="http://schemas.openxmlformats.org/officeDocument/2006/relationships/hyperlink" Target="https://dev.mysql.com/doc/refman/5.7/en/json-search-functions.html#function_json-search" TargetMode="External"/><Relationship Id="rId21" Type="http://schemas.openxmlformats.org/officeDocument/2006/relationships/hyperlink" Target="https://dev.mysql.com/doc/refman/5.7/en/json-modification-functions.html#function_json-replace" TargetMode="External"/><Relationship Id="rId24" Type="http://schemas.openxmlformats.org/officeDocument/2006/relationships/hyperlink" Target="https://dev.mysql.com/doc/refman/5.7/en/json-attribute-functions.html#function_json-type" TargetMode="External"/><Relationship Id="rId23" Type="http://schemas.openxmlformats.org/officeDocument/2006/relationships/hyperlink" Target="https://dev.mysql.com/doc/refman/5.7/en/json-modification-functions.html#function_json-set" TargetMode="External"/><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dev.mysql.com/doc/refman/5.7/en/json-modification-functions.html#function_json-append" TargetMode="External"/><Relationship Id="rId4" Type="http://schemas.openxmlformats.org/officeDocument/2006/relationships/hyperlink" Target="https://dev.mysql.com/doc/refman/5.7/en/json-modification-functions.html#function_json-array-append" TargetMode="External"/><Relationship Id="rId9" Type="http://schemas.openxmlformats.org/officeDocument/2006/relationships/hyperlink" Target="https://dev.mysql.com/doc/refman/5.7/en/json-search-functions.html#function_json-contains" TargetMode="External"/><Relationship Id="rId26" Type="http://schemas.openxmlformats.org/officeDocument/2006/relationships/hyperlink" Target="https://dev.mysql.com/doc/refman/5.7/en/json-modification-functions.html#function_json-unquote" TargetMode="External"/><Relationship Id="rId25" Type="http://schemas.openxmlformats.org/officeDocument/2006/relationships/hyperlink" Target="https://dev.mysql.com/doc/refman/5.7/en/json-attribute-functions.html#function_json-type" TargetMode="External"/><Relationship Id="rId28" Type="http://schemas.openxmlformats.org/officeDocument/2006/relationships/hyperlink" Target="https://dev.mysql.com/doc/refman/5.7/en/json-attribute-functions.html#function_json-valid" TargetMode="External"/><Relationship Id="rId27" Type="http://schemas.openxmlformats.org/officeDocument/2006/relationships/hyperlink" Target="https://dev.mysql.com/doc/refman/5.7/en/json-attribute-functions.html#function_json-valid" TargetMode="External"/><Relationship Id="rId5" Type="http://schemas.openxmlformats.org/officeDocument/2006/relationships/hyperlink" Target="https://dev.mysql.com/doc/refman/5.7/en/json-modification-functions.html#function_json-array-insert" TargetMode="External"/><Relationship Id="rId6" Type="http://schemas.openxmlformats.org/officeDocument/2006/relationships/hyperlink" Target="https://dev.mysql.com/doc/refman/5.7/en/json-creation-functions.html#function_json-array" TargetMode="External"/><Relationship Id="rId7" Type="http://schemas.openxmlformats.org/officeDocument/2006/relationships/hyperlink" Target="https://dev.mysql.com/doc/refman/5.7/en/json-search-functions.html#operator_json-column-path" TargetMode="External"/><Relationship Id="rId8" Type="http://schemas.openxmlformats.org/officeDocument/2006/relationships/hyperlink" Target="https://dev.mysql.com/doc/refman/5.7/en/json-search-functions.html#function_json-contains-path" TargetMode="External"/><Relationship Id="rId11" Type="http://schemas.openxmlformats.org/officeDocument/2006/relationships/hyperlink" Target="https://dev.mysql.com/doc/refman/5.7/en/json-attribute-functions.html#function_json-depth" TargetMode="External"/><Relationship Id="rId10" Type="http://schemas.openxmlformats.org/officeDocument/2006/relationships/hyperlink" Target="https://dev.mysql.com/doc/refman/5.7/en/json-attribute-functions.html#function_json-depth" TargetMode="External"/><Relationship Id="rId13" Type="http://schemas.openxmlformats.org/officeDocument/2006/relationships/hyperlink" Target="https://dev.mysql.com/doc/refman/5.7/en/json-modification-functions.html#function_json-insert" TargetMode="External"/><Relationship Id="rId12" Type="http://schemas.openxmlformats.org/officeDocument/2006/relationships/hyperlink" Target="https://dev.mysql.com/doc/refman/5.7/en/json-search-functions.html#function_json-extract" TargetMode="External"/><Relationship Id="rId15" Type="http://schemas.openxmlformats.org/officeDocument/2006/relationships/hyperlink" Target="https://dev.mysql.com/doc/refman/5.7/en/json-attribute-functions.html#function_json-length" TargetMode="External"/><Relationship Id="rId14" Type="http://schemas.openxmlformats.org/officeDocument/2006/relationships/hyperlink" Target="https://dev.mysql.com/doc/refman/5.7/en/json-search-functions.html#function_json-keys" TargetMode="External"/><Relationship Id="rId17" Type="http://schemas.openxmlformats.org/officeDocument/2006/relationships/hyperlink" Target="https://dev.mysql.com/doc/refman/5.7/en/json-modification-functions.html#function_json-merge" TargetMode="External"/><Relationship Id="rId16" Type="http://schemas.openxmlformats.org/officeDocument/2006/relationships/hyperlink" Target="https://dev.mysql.com/doc/refman/5.7/en/json-attribute-functions.html#function_json-length" TargetMode="External"/><Relationship Id="rId19" Type="http://schemas.openxmlformats.org/officeDocument/2006/relationships/hyperlink" Target="https://dev.mysql.com/doc/refman/5.7/en/json-creation-functions.html#function_json-quote" TargetMode="External"/><Relationship Id="rId18" Type="http://schemas.openxmlformats.org/officeDocument/2006/relationships/hyperlink" Target="https://dev.mysql.com/doc/refman/5.7/en/json-creation-functions.html#function_json-object"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dev.mysql.com/doc/refman/5.7/en/json-creation-functions.html#function_json-array" TargetMode="External"/><Relationship Id="rId4" Type="http://schemas.openxmlformats.org/officeDocument/2006/relationships/hyperlink" Target="https://dev.mysql.com/doc/refman/5.7/en/json-creation-functions.html#function_json-array" TargetMode="External"/><Relationship Id="rId9" Type="http://schemas.openxmlformats.org/officeDocument/2006/relationships/hyperlink" Target="https://dev.mysql.com/doc/refman/5.7/en/json-creation-functions.html#function_json-object" TargetMode="External"/><Relationship Id="rId5" Type="http://schemas.openxmlformats.org/officeDocument/2006/relationships/hyperlink" Target="https://dev.mysql.com/doc/refman/5.7/en/json-creation-functions.html#function_json-array" TargetMode="External"/><Relationship Id="rId6" Type="http://schemas.openxmlformats.org/officeDocument/2006/relationships/hyperlink" Target="https://dev.mysql.com/doc/refman/5.7/en/json-creation-functions.html#function_json-array" TargetMode="External"/><Relationship Id="rId7" Type="http://schemas.openxmlformats.org/officeDocument/2006/relationships/hyperlink" Target="https://dev.mysql.com/doc/refman/5.7/en/json-creation-functions.html#function_json-array" TargetMode="External"/><Relationship Id="rId8" Type="http://schemas.openxmlformats.org/officeDocument/2006/relationships/hyperlink" Target="https://dev.mysql.com/doc/refman/5.7/en/json-creation-functions.html#function_json-object" TargetMode="External"/><Relationship Id="rId11" Type="http://schemas.openxmlformats.org/officeDocument/2006/relationships/hyperlink" Target="https://dev.mysql.com/doc/refman/5.7/en/json-creation-functions.html#function_json-object" TargetMode="External"/><Relationship Id="rId10" Type="http://schemas.openxmlformats.org/officeDocument/2006/relationships/hyperlink" Target="https://dev.mysql.com/doc/refman/5.7/en/json-creation-functions.html#function_json-object" TargetMode="External"/><Relationship Id="rId13" Type="http://schemas.openxmlformats.org/officeDocument/2006/relationships/hyperlink" Target="https://dev.mysql.com/doc/refman/5.7/en/json-creation-functions.html#function_json-object" TargetMode="External"/><Relationship Id="rId12" Type="http://schemas.openxmlformats.org/officeDocument/2006/relationships/hyperlink" Target="https://dev.mysql.com/doc/refman/5.7/en/json-creation-functions.html#function_json-object" TargetMode="External"/><Relationship Id="rId15" Type="http://schemas.openxmlformats.org/officeDocument/2006/relationships/hyperlink" Target="https://dev.mysql.com/doc/refman/5.7/en/json-creation-functions.html#function_json-object" TargetMode="External"/><Relationship Id="rId14" Type="http://schemas.openxmlformats.org/officeDocument/2006/relationships/hyperlink" Target="https://dev.mysql.com/doc/refman/5.7/en/json-creation-functions.html#function_json-object" TargetMode="External"/><Relationship Id="rId16" Type="http://schemas.openxmlformats.org/officeDocument/2006/relationships/hyperlink" Target="https://dev.mysql.com/doc/refman/5.7/en/json-creation-functions.html#function_json-object"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hyperlink" Target="https://dev.mysql.com/doc/refman/5.7/en/json-creation-functions.html#function_json-quote" TargetMode="External"/><Relationship Id="rId4" Type="http://schemas.openxmlformats.org/officeDocument/2006/relationships/hyperlink" Target="https://dev.mysql.com/doc/refman/5.7/en/json-creation-functions.html#function_json-quote" TargetMode="External"/><Relationship Id="rId5" Type="http://schemas.openxmlformats.org/officeDocument/2006/relationships/hyperlink" Target="https://dev.mysql.com/doc/refman/5.7/en/json-creation-functions.html#function_json-quote" TargetMode="External"/><Relationship Id="rId6" Type="http://schemas.openxmlformats.org/officeDocument/2006/relationships/hyperlink" Target="https://dev.mysql.com/doc/refman/5.7/en/cast-functions.html#function_cast" TargetMode="External"/><Relationship Id="rId7" Type="http://schemas.openxmlformats.org/officeDocument/2006/relationships/hyperlink" Target="https://dev.mysql.com/doc/refman/5.7/en/cast-functions.html#function_cast" TargetMode="External"/><Relationship Id="rId8" Type="http://schemas.openxmlformats.org/officeDocument/2006/relationships/hyperlink" Target="https://dev.mysql.com/doc/refman/5.7/en/cast-functions.html#function_cas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dev.mysql.com/doc/refman/5.7/en/json-search-functions.html#function_json-contains" TargetMode="External"/><Relationship Id="rId4" Type="http://schemas.openxmlformats.org/officeDocument/2006/relationships/hyperlink" Target="https://dev.mysql.com/doc/refman/5.7/en/json-search-functions.html#function_json-contains" TargetMode="External"/><Relationship Id="rId9" Type="http://schemas.openxmlformats.org/officeDocument/2006/relationships/hyperlink" Target="https://dev.mysql.com/doc/refman/5.7/en/json-search-functions.html#function_json-contains" TargetMode="External"/><Relationship Id="rId5" Type="http://schemas.openxmlformats.org/officeDocument/2006/relationships/hyperlink" Target="https://dev.mysql.com/doc/refman/5.7/en/json-search-functions.html#function_json-contains" TargetMode="External"/><Relationship Id="rId6" Type="http://schemas.openxmlformats.org/officeDocument/2006/relationships/hyperlink" Target="https://dev.mysql.com/doc/refman/5.7/en/json-search-functions.html#function_json-contains" TargetMode="External"/><Relationship Id="rId7" Type="http://schemas.openxmlformats.org/officeDocument/2006/relationships/hyperlink" Target="https://dev.mysql.com/doc/refman/5.7/en/json-search-functions.html#function_json-contains" TargetMode="External"/><Relationship Id="rId8" Type="http://schemas.openxmlformats.org/officeDocument/2006/relationships/hyperlink" Target="https://dev.mysql.com/doc/refman/5.7/en/json-search-functions.html#function_json-contains" TargetMode="External"/><Relationship Id="rId10" Type="http://schemas.openxmlformats.org/officeDocument/2006/relationships/hyperlink" Target="https://dev.mysql.com/doc/refman/5.7/en/json-search-functions.html#function_json-contains-path"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dev.mysql.com/doc/refman/5.7/en/json-search-functions.html#function_json-contains-path" TargetMode="External"/><Relationship Id="rId4" Type="http://schemas.openxmlformats.org/officeDocument/2006/relationships/hyperlink" Target="https://dev.mysql.com/doc/refman/5.7/en/json-search-functions.html#function_json-contains-path" TargetMode="External"/><Relationship Id="rId9" Type="http://schemas.openxmlformats.org/officeDocument/2006/relationships/hyperlink" Target="https://dev.mysql.com/doc/refman/5.7/en/json-search-functions.html#function_json-contains-path" TargetMode="External"/><Relationship Id="rId5" Type="http://schemas.openxmlformats.org/officeDocument/2006/relationships/hyperlink" Target="https://dev.mysql.com/doc/refman/5.7/en/json-search-functions.html#function_json-contains-path" TargetMode="External"/><Relationship Id="rId6" Type="http://schemas.openxmlformats.org/officeDocument/2006/relationships/hyperlink" Target="https://dev.mysql.com/doc/refman/5.7/en/json-search-functions.html#function_json-contains-path" TargetMode="External"/><Relationship Id="rId7" Type="http://schemas.openxmlformats.org/officeDocument/2006/relationships/hyperlink" Target="https://dev.mysql.com/doc/refman/5.7/en/json-search-functions.html#function_json-contains-path" TargetMode="External"/><Relationship Id="rId8" Type="http://schemas.openxmlformats.org/officeDocument/2006/relationships/hyperlink" Target="https://dev.mysql.com/doc/refman/5.7/en/json-search-functions.html#function_json-contains-path" TargetMode="External"/><Relationship Id="rId11" Type="http://schemas.openxmlformats.org/officeDocument/2006/relationships/hyperlink" Target="https://dev.mysql.com/doc/refman/5.7/en/json-search-functions.html#function_json-contains-path" TargetMode="External"/><Relationship Id="rId10" Type="http://schemas.openxmlformats.org/officeDocument/2006/relationships/hyperlink" Target="https://dev.mysql.com/doc/refman/5.7/en/json-search-functions.html#function_json-contains-path" TargetMode="External"/><Relationship Id="rId12" Type="http://schemas.openxmlformats.org/officeDocument/2006/relationships/hyperlink" Target="https://dev.mysql.com/doc/refman/5.7/en/json-search-functions.html#function_json-contains"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dev.mysql.com/doc/refman/5.7/en/json-search-functions.html#function_json-extract" TargetMode="External"/><Relationship Id="rId4" Type="http://schemas.openxmlformats.org/officeDocument/2006/relationships/hyperlink" Target="https://dev.mysql.com/doc/refman/5.7/en/json-search-functions.html#function_json-extract" TargetMode="External"/><Relationship Id="rId9" Type="http://schemas.openxmlformats.org/officeDocument/2006/relationships/hyperlink" Target="https://dev.mysql.com/doc/refman/5.7/en/json-search-functions.html#function_json-extract" TargetMode="External"/><Relationship Id="rId5" Type="http://schemas.openxmlformats.org/officeDocument/2006/relationships/hyperlink" Target="https://dev.mysql.com/doc/refman/5.7/en/json-search-functions.html#function_json-extract" TargetMode="External"/><Relationship Id="rId6" Type="http://schemas.openxmlformats.org/officeDocument/2006/relationships/hyperlink" Target="https://dev.mysql.com/doc/refman/5.7/en/json-search-functions.html#function_json-extract" TargetMode="External"/><Relationship Id="rId7" Type="http://schemas.openxmlformats.org/officeDocument/2006/relationships/hyperlink" Target="https://dev.mysql.com/doc/refman/5.7/en/json-search-functions.html#function_json-extract" TargetMode="External"/><Relationship Id="rId8" Type="http://schemas.openxmlformats.org/officeDocument/2006/relationships/hyperlink" Target="https://dev.mysql.com/doc/refman/5.7/en/json-search-functions.html#function_json-extrac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dev.mysql.com/doc/refman/5.7/en/json-search-functions.html#operator_json-column-path" TargetMode="External"/><Relationship Id="rId4" Type="http://schemas.openxmlformats.org/officeDocument/2006/relationships/hyperlink" Target="https://dev.mysql.com/doc/refman/5.7/en/json-search-functions.html#operator_json-column-path" TargetMode="External"/><Relationship Id="rId5" Type="http://schemas.openxmlformats.org/officeDocument/2006/relationships/hyperlink" Target="https://dev.mysql.com/doc/refman/5.7/en/json-search-functions.html#operator_json-column-path" TargetMode="External"/><Relationship Id="rId6" Type="http://schemas.openxmlformats.org/officeDocument/2006/relationships/hyperlink" Target="https://dev.mysql.com/doc/refman/5.7/en/json-search-functions.html#operator_json-column-path" TargetMode="External"/><Relationship Id="rId7" Type="http://schemas.openxmlformats.org/officeDocument/2006/relationships/hyperlink" Target="https://dev.mysql.com/doc/refman/5.7/en/json-search-functions.html#function_json-extract"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s://dev.mysql.com/doc/refman/5.7/en/json-search-functions.html#function_json-keys" TargetMode="External"/><Relationship Id="rId4" Type="http://schemas.openxmlformats.org/officeDocument/2006/relationships/hyperlink" Target="https://dev.mysql.com/doc/refman/5.7/en/json-search-functions.html#function_json-keys" TargetMode="External"/><Relationship Id="rId5" Type="http://schemas.openxmlformats.org/officeDocument/2006/relationships/hyperlink" Target="https://dev.mysql.com/doc/refman/5.7/en/json-search-functions.html#function_json-keys" TargetMode="External"/><Relationship Id="rId6" Type="http://schemas.openxmlformats.org/officeDocument/2006/relationships/hyperlink" Target="https://dev.mysql.com/doc/refman/5.7/en/json-search-functions.html#function_json-keys" TargetMode="External"/><Relationship Id="rId7" Type="http://schemas.openxmlformats.org/officeDocument/2006/relationships/hyperlink" Target="https://dev.mysql.com/doc/refman/5.7/en/json-search-functions.html#function_json-key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hyperlink" Target="https://dev.mysql.com/doc/refman/5.7/en/json-search-functions.html#function_json-search" TargetMode="External"/><Relationship Id="rId4" Type="http://schemas.openxmlformats.org/officeDocument/2006/relationships/hyperlink" Target="https://dev.mysql.com/doc/refman/5.7/en/json-search-functions.html#function_json-search" TargetMode="External"/><Relationship Id="rId9" Type="http://schemas.openxmlformats.org/officeDocument/2006/relationships/hyperlink" Target="https://dev.mysql.com/doc/refman/5.7/en/json-search-functions.html#function_json-search" TargetMode="External"/><Relationship Id="rId5" Type="http://schemas.openxmlformats.org/officeDocument/2006/relationships/hyperlink" Target="https://dev.mysql.com/doc/refman/5.7/en/json-search-functions.html#function_json-search" TargetMode="External"/><Relationship Id="rId6" Type="http://schemas.openxmlformats.org/officeDocument/2006/relationships/hyperlink" Target="https://dev.mysql.com/doc/refman/5.7/en/json-search-functions.html#function_json-search" TargetMode="External"/><Relationship Id="rId7" Type="http://schemas.openxmlformats.org/officeDocument/2006/relationships/hyperlink" Target="https://dev.mysql.com/doc/refman/5.7/en/json-search-functions.html#function_json-search" TargetMode="External"/><Relationship Id="rId8" Type="http://schemas.openxmlformats.org/officeDocument/2006/relationships/hyperlink" Target="https://dev.mysql.com/doc/refman/5.7/en/json-search-functions.html#function_json-search" TargetMode="External"/><Relationship Id="rId11" Type="http://schemas.openxmlformats.org/officeDocument/2006/relationships/hyperlink" Target="https://dev.mysql.com/doc/refman/5.7/en/json-search-functions.html#function_json-search" TargetMode="External"/><Relationship Id="rId10" Type="http://schemas.openxmlformats.org/officeDocument/2006/relationships/hyperlink" Target="https://dev.mysql.com/doc/refman/5.7/en/json-search-functions.html#function_json-search" TargetMode="External"/><Relationship Id="rId13" Type="http://schemas.openxmlformats.org/officeDocument/2006/relationships/hyperlink" Target="https://dev.mysql.com/doc/refman/5.7/en/json-search-functions.html#function_json-search" TargetMode="External"/><Relationship Id="rId12" Type="http://schemas.openxmlformats.org/officeDocument/2006/relationships/hyperlink" Target="https://dev.mysql.com/doc/refman/5.7/en/json-search-functions.html#function_json-search" TargetMode="External"/><Relationship Id="rId14" Type="http://schemas.openxmlformats.org/officeDocument/2006/relationships/hyperlink" Target="https://dev.mysql.com/doc/refman/5.7/en/string-comparison-functions.html#operator_like"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hyperlink" Target="https://dev.mysql.com/doc/refman/5.7/en/json-modification-functions.html#function_json-array-append" TargetMode="External"/><Relationship Id="rId4" Type="http://schemas.openxmlformats.org/officeDocument/2006/relationships/hyperlink" Target="https://dev.mysql.com/doc/refman/5.7/en/json-modification-functions.html#function_json-array-append" TargetMode="External"/><Relationship Id="rId9" Type="http://schemas.openxmlformats.org/officeDocument/2006/relationships/hyperlink" Target="https://dev.mysql.com/doc/refman/5.7/en/json-modification-functions.html#function_json-array-append" TargetMode="External"/><Relationship Id="rId5" Type="http://schemas.openxmlformats.org/officeDocument/2006/relationships/hyperlink" Target="https://dev.mysql.com/doc/refman/5.7/en/json-modification-functions.html#function_json-array-append" TargetMode="External"/><Relationship Id="rId6" Type="http://schemas.openxmlformats.org/officeDocument/2006/relationships/hyperlink" Target="https://dev.mysql.com/doc/refman/5.7/en/json-modification-functions.html#function_json-array-append" TargetMode="External"/><Relationship Id="rId7" Type="http://schemas.openxmlformats.org/officeDocument/2006/relationships/hyperlink" Target="https://dev.mysql.com/doc/refman/5.7/en/json-modification-functions.html#function_json-array-append" TargetMode="External"/><Relationship Id="rId8" Type="http://schemas.openxmlformats.org/officeDocument/2006/relationships/hyperlink" Target="https://dev.mysql.com/doc/refman/5.7/en/json-modification-functions.html#function_json-array-append" TargetMode="External"/><Relationship Id="rId11" Type="http://schemas.openxmlformats.org/officeDocument/2006/relationships/hyperlink" Target="https://dev.mysql.com/doc/refman/5.7/en/json-modification-functions.html#function_json-array-append" TargetMode="External"/><Relationship Id="rId10" Type="http://schemas.openxmlformats.org/officeDocument/2006/relationships/hyperlink" Target="https://dev.mysql.com/doc/refman/5.7/en/json-modification-functions.html#function_json-array-append" TargetMode="External"/><Relationship Id="rId13" Type="http://schemas.openxmlformats.org/officeDocument/2006/relationships/hyperlink" Target="https://dev.mysql.com/doc/refman/5.7/en/json-modification-functions.html#function_json-array-append" TargetMode="External"/><Relationship Id="rId12" Type="http://schemas.openxmlformats.org/officeDocument/2006/relationships/hyperlink" Target="https://dev.mysql.com/doc/refman/5.7/en/json-modification-functions.html#function_json-array-appen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hyperlink" Target="https://dev.mysql.com/doc/refman/5.7/en/json-modification-functions.html#function_json-array-insert" TargetMode="External"/><Relationship Id="rId4" Type="http://schemas.openxmlformats.org/officeDocument/2006/relationships/hyperlink" Target="https://dev.mysql.com/doc/refman/5.7/en/json-modification-functions.html#function_json-array-insert" TargetMode="External"/><Relationship Id="rId9" Type="http://schemas.openxmlformats.org/officeDocument/2006/relationships/hyperlink" Target="https://dev.mysql.com/doc/refman/5.7/en/json-modification-functions.html#function_json-array-insert" TargetMode="External"/><Relationship Id="rId5" Type="http://schemas.openxmlformats.org/officeDocument/2006/relationships/hyperlink" Target="https://dev.mysql.com/doc/refman/5.7/en/json-modification-functions.html#function_json-array-insert" TargetMode="External"/><Relationship Id="rId6" Type="http://schemas.openxmlformats.org/officeDocument/2006/relationships/hyperlink" Target="https://dev.mysql.com/doc/refman/5.7/en/json-modification-functions.html#function_json-array-insert" TargetMode="External"/><Relationship Id="rId7" Type="http://schemas.openxmlformats.org/officeDocument/2006/relationships/hyperlink" Target="https://dev.mysql.com/doc/refman/5.7/en/json-modification-functions.html#function_json-array-insert" TargetMode="External"/><Relationship Id="rId8" Type="http://schemas.openxmlformats.org/officeDocument/2006/relationships/hyperlink" Target="https://dev.mysql.com/doc/refman/5.7/en/json-modification-functions.html#function_json-array-insert" TargetMode="External"/><Relationship Id="rId11" Type="http://schemas.openxmlformats.org/officeDocument/2006/relationships/hyperlink" Target="https://dev.mysql.com/doc/refman/5.7/en/json-modification-functions.html#function_json-array-insert" TargetMode="External"/><Relationship Id="rId10" Type="http://schemas.openxmlformats.org/officeDocument/2006/relationships/hyperlink" Target="https://dev.mysql.com/doc/refman/5.7/en/json-modification-functions.html#function_json-array-insert" TargetMode="External"/><Relationship Id="rId13" Type="http://schemas.openxmlformats.org/officeDocument/2006/relationships/hyperlink" Target="https://dev.mysql.com/doc/refman/5.7/en/json-modification-functions.html#function_json-array-insert" TargetMode="External"/><Relationship Id="rId12" Type="http://schemas.openxmlformats.org/officeDocument/2006/relationships/hyperlink" Target="https://dev.mysql.com/doc/refman/5.7/en/json-modification-functions.html#function_json-array-inser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dev.mysql.com/doc/refman/5.7/en/json-modification-functions.html#function_json-insert" TargetMode="External"/><Relationship Id="rId4" Type="http://schemas.openxmlformats.org/officeDocument/2006/relationships/hyperlink" Target="https://dev.mysql.com/doc/refman/5.7/en/json-modification-functions.html#function_json-insert" TargetMode="External"/><Relationship Id="rId9" Type="http://schemas.openxmlformats.org/officeDocument/2006/relationships/hyperlink" Target="https://dev.mysql.com/doc/refman/5.7/en/json-modification-functions.html#function_json-insert" TargetMode="External"/><Relationship Id="rId5" Type="http://schemas.openxmlformats.org/officeDocument/2006/relationships/hyperlink" Target="https://dev.mysql.com/doc/refman/5.7/en/json-modification-functions.html#function_json-insert" TargetMode="External"/><Relationship Id="rId6" Type="http://schemas.openxmlformats.org/officeDocument/2006/relationships/hyperlink" Target="https://dev.mysql.com/doc/refman/5.7/en/json-modification-functions.html#function_json-insert" TargetMode="External"/><Relationship Id="rId7" Type="http://schemas.openxmlformats.org/officeDocument/2006/relationships/hyperlink" Target="https://dev.mysql.com/doc/refman/5.7/en/json-modification-functions.html#function_json-insert" TargetMode="External"/><Relationship Id="rId8" Type="http://schemas.openxmlformats.org/officeDocument/2006/relationships/hyperlink" Target="https://dev.mysql.com/doc/refman/5.7/en/json-modification-functions.html#function_json-insert" TargetMode="External"/><Relationship Id="rId11" Type="http://schemas.openxmlformats.org/officeDocument/2006/relationships/hyperlink" Target="https://dev.mysql.com/doc/refman/5.7/en/json-modification-functions.html#function_json-insert" TargetMode="External"/><Relationship Id="rId10" Type="http://schemas.openxmlformats.org/officeDocument/2006/relationships/hyperlink" Target="https://dev.mysql.com/doc/refman/5.7/en/json-modification-functions.html#function_json-insert" TargetMode="External"/><Relationship Id="rId13" Type="http://schemas.openxmlformats.org/officeDocument/2006/relationships/hyperlink" Target="https://dev.mysql.com/doc/refman/5.7/en/json-modification-functions.html#function_json-insert" TargetMode="External"/><Relationship Id="rId12" Type="http://schemas.openxmlformats.org/officeDocument/2006/relationships/hyperlink" Target="https://dev.mysql.com/doc/refman/5.7/en/json-modification-functions.html#function_json-insert"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hyperlink" Target="https://dev.mysql.com/doc/refman/5.7/en/json-modification-functions.html#function_json-merge" TargetMode="External"/><Relationship Id="rId4" Type="http://schemas.openxmlformats.org/officeDocument/2006/relationships/hyperlink" Target="https://dev.mysql.com/doc/refman/5.7/en/json-modification-functions.html#function_json-merge" TargetMode="External"/><Relationship Id="rId9" Type="http://schemas.openxmlformats.org/officeDocument/2006/relationships/hyperlink" Target="https://dev.mysql.com/doc/refman/5.7/en/json-modification-functions.html#function_json-merge" TargetMode="External"/><Relationship Id="rId5" Type="http://schemas.openxmlformats.org/officeDocument/2006/relationships/hyperlink" Target="https://dev.mysql.com/doc/refman/5.7/en/json-modification-functions.html#function_json-merge" TargetMode="External"/><Relationship Id="rId6" Type="http://schemas.openxmlformats.org/officeDocument/2006/relationships/hyperlink" Target="https://dev.mysql.com/doc/refman/5.7/en/json-modification-functions.html#function_json-merge" TargetMode="External"/><Relationship Id="rId7" Type="http://schemas.openxmlformats.org/officeDocument/2006/relationships/hyperlink" Target="https://dev.mysql.com/doc/refman/5.7/en/json-modification-functions.html#function_json-merge" TargetMode="External"/><Relationship Id="rId8" Type="http://schemas.openxmlformats.org/officeDocument/2006/relationships/hyperlink" Target="https://dev.mysql.com/doc/refman/5.7/en/json-modification-functions.html#function_json-merge" TargetMode="External"/><Relationship Id="rId10" Type="http://schemas.openxmlformats.org/officeDocument/2006/relationships/hyperlink" Target="https://dev.mysql.com/doc/refman/5.7/en/json.html#json-normalization"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hyperlink" Target="https://dev.mysql.com/doc/refman/5.7/en/json-modification-functions.html#function_json-remove" TargetMode="External"/><Relationship Id="rId4" Type="http://schemas.openxmlformats.org/officeDocument/2006/relationships/hyperlink" Target="https://dev.mysql.com/doc/refman/5.7/en/json-modification-functions.html#function_json-remove" TargetMode="External"/><Relationship Id="rId9" Type="http://schemas.openxmlformats.org/officeDocument/2006/relationships/hyperlink" Target="https://dev.mysql.com/doc/refman/5.7/en/json-modification-functions.html#function_json-remove" TargetMode="External"/><Relationship Id="rId5" Type="http://schemas.openxmlformats.org/officeDocument/2006/relationships/hyperlink" Target="https://dev.mysql.com/doc/refman/5.7/en/json-modification-functions.html#function_json-remove" TargetMode="External"/><Relationship Id="rId6" Type="http://schemas.openxmlformats.org/officeDocument/2006/relationships/hyperlink" Target="https://dev.mysql.com/doc/refman/5.7/en/json-modification-functions.html#function_json-remove" TargetMode="External"/><Relationship Id="rId7" Type="http://schemas.openxmlformats.org/officeDocument/2006/relationships/hyperlink" Target="https://dev.mysql.com/doc/refman/5.7/en/json-modification-functions.html#function_json-remove" TargetMode="External"/><Relationship Id="rId8" Type="http://schemas.openxmlformats.org/officeDocument/2006/relationships/hyperlink" Target="https://dev.mysql.com/doc/refman/5.7/en/json-modification-functions.html#function_json-remove"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hyperlink" Target="https://dev.mysql.com/doc/refman/5.7/en/json-modification-functions.html#function_json-replace" TargetMode="External"/><Relationship Id="rId4" Type="http://schemas.openxmlformats.org/officeDocument/2006/relationships/hyperlink" Target="https://dev.mysql.com/doc/refman/5.7/en/json-modification-functions.html#function_json-replace" TargetMode="External"/><Relationship Id="rId9" Type="http://schemas.openxmlformats.org/officeDocument/2006/relationships/hyperlink" Target="https://dev.mysql.com/doc/refman/5.7/en/json-modification-functions.html#function_json-replace" TargetMode="External"/><Relationship Id="rId5" Type="http://schemas.openxmlformats.org/officeDocument/2006/relationships/hyperlink" Target="https://dev.mysql.com/doc/refman/5.7/en/json-modification-functions.html#function_json-replace" TargetMode="External"/><Relationship Id="rId6" Type="http://schemas.openxmlformats.org/officeDocument/2006/relationships/hyperlink" Target="https://dev.mysql.com/doc/refman/5.7/en/json-modification-functions.html#function_json-replace" TargetMode="External"/><Relationship Id="rId7" Type="http://schemas.openxmlformats.org/officeDocument/2006/relationships/hyperlink" Target="https://dev.mysql.com/doc/refman/5.7/en/json-modification-functions.html#function_json-replace" TargetMode="External"/><Relationship Id="rId8" Type="http://schemas.openxmlformats.org/officeDocument/2006/relationships/hyperlink" Target="https://dev.mysql.com/doc/refman/5.7/en/json-modification-functions.html#function_json-replace" TargetMode="External"/><Relationship Id="rId11" Type="http://schemas.openxmlformats.org/officeDocument/2006/relationships/hyperlink" Target="https://dev.mysql.com/doc/refman/5.7/en/json-modification-functions.html#function_json-replace" TargetMode="External"/><Relationship Id="rId10" Type="http://schemas.openxmlformats.org/officeDocument/2006/relationships/hyperlink" Target="https://dev.mysql.com/doc/refman/5.7/en/json-modification-functions.html#function_json-replace" TargetMode="External"/><Relationship Id="rId13" Type="http://schemas.openxmlformats.org/officeDocument/2006/relationships/hyperlink" Target="https://dev.mysql.com/doc/refman/5.7/en/json-modification-functions.html#function_json-replace" TargetMode="External"/><Relationship Id="rId12" Type="http://schemas.openxmlformats.org/officeDocument/2006/relationships/hyperlink" Target="https://dev.mysql.com/doc/refman/5.7/en/json-modification-functions.html#function_json-replace"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hyperlink" Target="https://dev.mysql.com/doc/refman/5.7/en/json-modification-functions.html#function_json-set" TargetMode="External"/><Relationship Id="rId4" Type="http://schemas.openxmlformats.org/officeDocument/2006/relationships/hyperlink" Target="https://dev.mysql.com/doc/refman/5.7/en/json-modification-functions.html#function_json-set" TargetMode="External"/><Relationship Id="rId9" Type="http://schemas.openxmlformats.org/officeDocument/2006/relationships/hyperlink" Target="https://dev.mysql.com/doc/refman/5.7/en/json-modification-functions.html#function_json-set" TargetMode="External"/><Relationship Id="rId5" Type="http://schemas.openxmlformats.org/officeDocument/2006/relationships/hyperlink" Target="https://dev.mysql.com/doc/refman/5.7/en/json-modification-functions.html#function_json-set" TargetMode="External"/><Relationship Id="rId6" Type="http://schemas.openxmlformats.org/officeDocument/2006/relationships/hyperlink" Target="https://dev.mysql.com/doc/refman/5.7/en/json-modification-functions.html#function_json-set" TargetMode="External"/><Relationship Id="rId7" Type="http://schemas.openxmlformats.org/officeDocument/2006/relationships/hyperlink" Target="https://dev.mysql.com/doc/refman/5.7/en/json-modification-functions.html#function_json-set" TargetMode="External"/><Relationship Id="rId8" Type="http://schemas.openxmlformats.org/officeDocument/2006/relationships/hyperlink" Target="https://dev.mysql.com/doc/refman/5.7/en/json-modification-functions.html#function_json-set" TargetMode="External"/><Relationship Id="rId11" Type="http://schemas.openxmlformats.org/officeDocument/2006/relationships/hyperlink" Target="https://dev.mysql.com/doc/refman/5.7/en/json-modification-functions.html#function_json-set" TargetMode="External"/><Relationship Id="rId10" Type="http://schemas.openxmlformats.org/officeDocument/2006/relationships/hyperlink" Target="https://dev.mysql.com/doc/refman/5.7/en/json-modification-functions.html#function_json-set" TargetMode="External"/><Relationship Id="rId13" Type="http://schemas.openxmlformats.org/officeDocument/2006/relationships/hyperlink" Target="https://dev.mysql.com/doc/refman/5.7/en/json-modification-functions.html#function_json-set" TargetMode="External"/><Relationship Id="rId12" Type="http://schemas.openxmlformats.org/officeDocument/2006/relationships/hyperlink" Target="https://dev.mysql.com/doc/refman/5.7/en/json-modification-functions.html#function_json-set"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hyperlink" Target="https://dev.mysql.com/doc/refman/5.7/en/json-modification-functions.html#function_json-set" TargetMode="External"/><Relationship Id="rId4" Type="http://schemas.openxmlformats.org/officeDocument/2006/relationships/hyperlink" Target="https://dev.mysql.com/doc/refman/5.7/en/json-modification-functions.html#function_json-insert" TargetMode="External"/><Relationship Id="rId5" Type="http://schemas.openxmlformats.org/officeDocument/2006/relationships/hyperlink" Target="https://dev.mysql.com/doc/refman/5.7/en/json-modification-functions.html#function_json-replace" TargetMode="External"/><Relationship Id="rId6" Type="http://schemas.openxmlformats.org/officeDocument/2006/relationships/hyperlink" Target="https://dev.mysql.com/doc/refman/5.7/en/json-modification-functions.html#function_json-set" TargetMode="External"/><Relationship Id="rId7" Type="http://schemas.openxmlformats.org/officeDocument/2006/relationships/hyperlink" Target="https://dev.mysql.com/doc/refman/5.7/en/json-modification-functions.html#function_json-insert" TargetMode="External"/><Relationship Id="rId8" Type="http://schemas.openxmlformats.org/officeDocument/2006/relationships/hyperlink" Target="https://dev.mysql.com/doc/refman/5.7/en/json-modification-functions.html#function_json-replace"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hyperlink" Target="https://dev.mysql.com/doc/refman/5.7/en/json-modification-functions.html#function_json-unquote" TargetMode="External"/><Relationship Id="rId4" Type="http://schemas.openxmlformats.org/officeDocument/2006/relationships/hyperlink" Target="https://dev.mysql.com/doc/refman/5.7/en/json-modification-functions.html#function_json-unquote" TargetMode="External"/><Relationship Id="rId5" Type="http://schemas.openxmlformats.org/officeDocument/2006/relationships/hyperlink" Target="https://dev.mysql.com/doc/refman/5.7/en/json-modification-functions.html#function_json-unquote" TargetMode="External"/><Relationship Id="rId6" Type="http://schemas.openxmlformats.org/officeDocument/2006/relationships/hyperlink" Target="https://dev.mysql.com/doc/refman/5.7/en/sql-mode.html#sqlmode_no_backslash_escape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02.gi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hyperlink" Target="https://dev.mysql.com/doc/refman/5.7/en/json-attribute-functions.html#function_json-depth" TargetMode="External"/><Relationship Id="rId4" Type="http://schemas.openxmlformats.org/officeDocument/2006/relationships/hyperlink" Target="https://dev.mysql.com/doc/refman/5.7/en/json-attribute-functions.html#function_json-depth" TargetMode="External"/><Relationship Id="rId5" Type="http://schemas.openxmlformats.org/officeDocument/2006/relationships/hyperlink" Target="https://dev.mysql.com/doc/refman/5.7/en/json-attribute-functions.html#function_json-depth"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hyperlink" Target="https://dev.mysql.com/doc/refman/5.7/en/json-attribute-functions.html#function_json-length" TargetMode="External"/><Relationship Id="rId4" Type="http://schemas.openxmlformats.org/officeDocument/2006/relationships/hyperlink" Target="https://dev.mysql.com/doc/refman/5.7/en/json-attribute-functions.html#function_json-length" TargetMode="External"/><Relationship Id="rId5" Type="http://schemas.openxmlformats.org/officeDocument/2006/relationships/hyperlink" Target="https://dev.mysql.com/doc/refman/5.7/en/json-attribute-functions.html#function_json-length" TargetMode="External"/><Relationship Id="rId6" Type="http://schemas.openxmlformats.org/officeDocument/2006/relationships/hyperlink" Target="https://dev.mysql.com/doc/refman/5.7/en/json-attribute-functions.html#function_json-length" TargetMode="External"/><Relationship Id="rId7" Type="http://schemas.openxmlformats.org/officeDocument/2006/relationships/hyperlink" Target="https://dev.mysql.com/doc/refman/5.7/en/json-attribute-functions.html#function_json-length"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hyperlink" Target="https://dev.mysql.com/doc/refman/5.7/en/json-attribute-functions.html#function_json-type" TargetMode="External"/><Relationship Id="rId4" Type="http://schemas.openxmlformats.org/officeDocument/2006/relationships/hyperlink" Target="https://dev.mysql.com/doc/refman/5.7/en/json-attribute-functions.html#function_json-type" TargetMode="External"/><Relationship Id="rId5" Type="http://schemas.openxmlformats.org/officeDocument/2006/relationships/hyperlink" Target="https://dev.mysql.com/doc/refman/5.7/en/json-attribute-functions.html#function_json-type"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hyperlink" Target="https://dev.mysql.com/doc/refman/5.7/en/json-attribute-functions.html#function_json-valid" TargetMode="External"/><Relationship Id="rId4" Type="http://schemas.openxmlformats.org/officeDocument/2006/relationships/hyperlink" Target="https://dev.mysql.com/doc/refman/5.7/en/json-attribute-functions.html#function_json-valid" TargetMode="External"/><Relationship Id="rId5" Type="http://schemas.openxmlformats.org/officeDocument/2006/relationships/hyperlink" Target="https://dev.mysql.com/doc/refman/5.7/en/json-attribute-functions.html#function_json-valid"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6.xml"/><Relationship Id="rId3" Type="http://schemas.openxmlformats.org/officeDocument/2006/relationships/image" Target="../media/image04.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hyperlink" Target="http://php.net/manual/en/function.json-decode.php" TargetMode="External"/><Relationship Id="rId4" Type="http://schemas.openxmlformats.org/officeDocument/2006/relationships/hyperlink" Target="http://php.net/manual/en/function.json-encode.php" TargetMode="External"/><Relationship Id="rId5" Type="http://schemas.openxmlformats.org/officeDocument/2006/relationships/hyperlink" Target="http://php.net/manual/en/function.json-last-error-msg.php" TargetMode="External"/><Relationship Id="rId6" Type="http://schemas.openxmlformats.org/officeDocument/2006/relationships/hyperlink" Target="http://php.net/manual/en/function.json-last-error.php"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1.xml"/><Relationship Id="rId3" Type="http://schemas.openxmlformats.org/officeDocument/2006/relationships/image" Target="../media/image03.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hyperlink" Target="https://dev.mysql.com/doc/refman/5.7/en/json-search-functions.html#operator_json-column-path" TargetMode="External"/><Relationship Id="rId4" Type="http://schemas.openxmlformats.org/officeDocument/2006/relationships/hyperlink" Target="https://dev.mysql.com/doc/refman/5.7/en/json-search-functions.html#function_json-extract" TargetMode="External"/><Relationship Id="rId5" Type="http://schemas.openxmlformats.org/officeDocument/2006/relationships/hyperlink" Target="https://dev.mysql.com/doc/refman/5.7/en/json.html" TargetMode="Externa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9.xml"/><Relationship Id="rId3" Type="http://schemas.openxmlformats.org/officeDocument/2006/relationships/image" Target="../media/image0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1.xml"/><Relationship Id="rId3" Type="http://schemas.openxmlformats.org/officeDocument/2006/relationships/hyperlink" Target="mailto:David.Stokes@Oracle.com" TargetMode="External"/><Relationship Id="rId4" Type="http://schemas.openxmlformats.org/officeDocument/2006/relationships/image" Target="../media/image0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5" name="Shape 55"/>
        <p:cNvGrpSpPr/>
        <p:nvPr/>
      </p:nvGrpSpPr>
      <p:grpSpPr>
        <a:xfrm>
          <a:off x="0" y="0"/>
          <a:ext cx="0" cy="0"/>
          <a:chOff x="0" y="0"/>
          <a:chExt cx="0" cy="0"/>
        </a:xfrm>
      </p:grpSpPr>
      <p:sp>
        <p:nvSpPr>
          <p:cNvPr id="56" name="Shape 56"/>
          <p:cNvSpPr txBox="1"/>
          <p:nvPr>
            <p:ph type="ctrTitle"/>
          </p:nvPr>
        </p:nvSpPr>
        <p:spPr>
          <a:xfrm>
            <a:off x="311700" y="595975"/>
            <a:ext cx="8520599" cy="1957799"/>
          </a:xfrm>
          <a:prstGeom prst="rect">
            <a:avLst/>
          </a:prstGeom>
        </p:spPr>
        <p:txBody>
          <a:bodyPr anchorCtr="0" anchor="b" bIns="91425" lIns="91425" rIns="91425" tIns="91425">
            <a:noAutofit/>
          </a:bodyPr>
          <a:lstStyle/>
          <a:p>
            <a:pPr lvl="0" rtl="0">
              <a:spcBef>
                <a:spcPts val="0"/>
              </a:spcBef>
              <a:buNone/>
            </a:pPr>
            <a:r>
              <a:rPr lang="en"/>
              <a:t>MySQL’s JSON </a:t>
            </a:r>
          </a:p>
          <a:p>
            <a:pPr lvl="0">
              <a:spcBef>
                <a:spcPts val="0"/>
              </a:spcBef>
              <a:buNone/>
            </a:pPr>
            <a:r>
              <a:rPr lang="en"/>
              <a:t>Data Type</a:t>
            </a:r>
          </a:p>
        </p:txBody>
      </p:sp>
      <p:sp>
        <p:nvSpPr>
          <p:cNvPr id="57" name="Shape 57"/>
          <p:cNvSpPr txBox="1"/>
          <p:nvPr>
            <p:ph idx="1" type="subTitle"/>
          </p:nvPr>
        </p:nvSpPr>
        <p:spPr>
          <a:xfrm>
            <a:off x="311700" y="3165823"/>
            <a:ext cx="8520599" cy="733499"/>
          </a:xfrm>
          <a:prstGeom prst="rect">
            <a:avLst/>
          </a:prstGeom>
        </p:spPr>
        <p:txBody>
          <a:bodyPr anchorCtr="0" anchor="t" bIns="91425" lIns="91425" rIns="91425" tIns="91425">
            <a:noAutofit/>
          </a:bodyPr>
          <a:lstStyle/>
          <a:p>
            <a:pPr lvl="0" rtl="0">
              <a:spcBef>
                <a:spcPts val="0"/>
              </a:spcBef>
              <a:buNone/>
            </a:pPr>
            <a:r>
              <a:rPr lang="en"/>
              <a:t>Dave Stokes</a:t>
            </a:r>
          </a:p>
          <a:p>
            <a:pPr lvl="0" rtl="0">
              <a:spcBef>
                <a:spcPts val="0"/>
              </a:spcBef>
              <a:buNone/>
            </a:pPr>
            <a:r>
              <a:rPr lang="en"/>
              <a:t>MySQL Community Manager</a:t>
            </a:r>
          </a:p>
          <a:p>
            <a:pPr lvl="0" rtl="0">
              <a:spcBef>
                <a:spcPts val="0"/>
              </a:spcBef>
              <a:buNone/>
            </a:pPr>
            <a:r>
              <a:rPr lang="en" u="sng">
                <a:solidFill>
                  <a:schemeClr val="hlink"/>
                </a:solidFill>
                <a:hlinkClick r:id="rId3"/>
              </a:rPr>
              <a:t>David.Stokes@Oracle.com</a:t>
            </a:r>
            <a:r>
              <a:rPr lang="en"/>
              <a:t>   </a:t>
            </a:r>
          </a:p>
          <a:p>
            <a:pPr lvl="0" rtl="0">
              <a:spcBef>
                <a:spcPts val="0"/>
              </a:spcBef>
              <a:buNone/>
            </a:pPr>
            <a:r>
              <a:rPr lang="en"/>
              <a:t>@Stoker</a:t>
            </a:r>
          </a:p>
          <a:p>
            <a:pPr lvl="0">
              <a:spcBef>
                <a:spcPts val="0"/>
              </a:spcBef>
              <a:buNone/>
            </a:pPr>
            <a:r>
              <a:rPr lang="en"/>
              <a:t>Slides -- slideshare.net/davidmstokes</a:t>
            </a:r>
          </a:p>
        </p:txBody>
      </p:sp>
    </p:spTree>
  </p:cSld>
  <p:clrMapOvr>
    <a:masterClrMapping/>
  </p:clrMapOvr>
  <p:transition spd="slow">
    <p:cut/>
  </p:transition>
</p:sld>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 name="Shape 61"/>
        <p:cNvGrpSpPr/>
        <p:nvPr/>
      </p:nvGrpSpPr>
      <p:grpSpPr>
        <a:xfrm>
          <a:off x="0" y="0"/>
          <a:ext cx="0" cy="0"/>
          <a:chOff x="0" y="0"/>
          <a:chExt cx="0" cy="0"/>
        </a:xfrm>
      </p:grpSpPr>
      <p:sp>
        <p:nvSpPr>
          <p:cNvPr id="62" name="Shape 62"/>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Intro</a:t>
            </a:r>
          </a:p>
        </p:txBody>
      </p:sp>
      <p:sp>
        <p:nvSpPr>
          <p:cNvPr id="63" name="Shape 63"/>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spcBef>
                <a:spcPts val="0"/>
              </a:spcBef>
              <a:buNone/>
            </a:pPr>
            <a:r>
              <a:rPr lang="en" sz="3000"/>
              <a:t>MySQL 5.7 has many new features including a native JSON data type.  Before you could store JSON data in a character field … but it was not efficient, or sexy.</a:t>
            </a:r>
          </a:p>
          <a:p>
            <a:pPr lvl="0">
              <a:spcBef>
                <a:spcPts val="0"/>
              </a:spcBef>
              <a:buNone/>
            </a:pPr>
            <a:r>
              <a:rPr lang="en" sz="3000"/>
              <a:t>Having a </a:t>
            </a:r>
            <a:r>
              <a:rPr i="1" lang="en" sz="3000" u="sng"/>
              <a:t>native</a:t>
            </a:r>
            <a:r>
              <a:rPr lang="en" sz="3000"/>
              <a:t> JSON data type provides many exciting possibilities</a:t>
            </a:r>
          </a:p>
        </p:txBody>
      </p:sp>
      <p:sp>
        <p:nvSpPr>
          <p:cNvPr id="64" name="Shape 6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6" name="Shape 126"/>
        <p:cNvGrpSpPr/>
        <p:nvPr/>
      </p:nvGrpSpPr>
      <p:grpSpPr>
        <a:xfrm>
          <a:off x="0" y="0"/>
          <a:ext cx="0" cy="0"/>
          <a:chOff x="0" y="0"/>
          <a:chExt cx="0" cy="0"/>
        </a:xfrm>
      </p:grpSpPr>
      <p:sp>
        <p:nvSpPr>
          <p:cNvPr id="127" name="Shape 127"/>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JSON in JSON column</a:t>
            </a:r>
          </a:p>
        </p:txBody>
      </p:sp>
      <p:sp>
        <p:nvSpPr>
          <p:cNvPr id="128" name="Shape 128"/>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381000" lvl="0" marL="749300" rtl="0">
              <a:lnSpc>
                <a:spcPct val="100000"/>
              </a:lnSpc>
              <a:spcBef>
                <a:spcPts val="0"/>
              </a:spcBef>
              <a:spcAft>
                <a:spcPts val="1100"/>
              </a:spcAft>
              <a:buClr>
                <a:srgbClr val="555555"/>
              </a:buClr>
              <a:buSzPct val="100000"/>
              <a:buFont typeface="Arial"/>
            </a:pPr>
            <a:r>
              <a:rPr lang="en" sz="2400">
                <a:solidFill>
                  <a:srgbClr val="555555"/>
                </a:solidFill>
                <a:highlight>
                  <a:srgbClr val="FFFFFF"/>
                </a:highlight>
                <a:latin typeface="Arial"/>
                <a:ea typeface="Arial"/>
                <a:cs typeface="Arial"/>
                <a:sym typeface="Arial"/>
              </a:rPr>
              <a:t>Automatic validation of JSON documents stored in </a:t>
            </a:r>
            <a:r>
              <a:rPr lang="en" sz="2400">
                <a:solidFill>
                  <a:srgbClr val="000000"/>
                </a:solidFill>
                <a:highlight>
                  <a:srgbClr val="FFFFFF"/>
                </a:highlight>
                <a:latin typeface="Courier New"/>
                <a:ea typeface="Courier New"/>
                <a:cs typeface="Courier New"/>
                <a:sym typeface="Courier New"/>
              </a:rPr>
              <a:t>JSON</a:t>
            </a:r>
            <a:r>
              <a:rPr lang="en" sz="2400">
                <a:solidFill>
                  <a:srgbClr val="555555"/>
                </a:solidFill>
                <a:highlight>
                  <a:srgbClr val="FFFFFF"/>
                </a:highlight>
                <a:latin typeface="Arial"/>
                <a:ea typeface="Arial"/>
                <a:cs typeface="Arial"/>
                <a:sym typeface="Arial"/>
              </a:rPr>
              <a:t> columns. </a:t>
            </a:r>
            <a:r>
              <a:rPr b="1" lang="en" sz="2400">
                <a:solidFill>
                  <a:srgbClr val="555555"/>
                </a:solidFill>
                <a:highlight>
                  <a:srgbClr val="FFFFFF"/>
                </a:highlight>
                <a:latin typeface="Arial"/>
                <a:ea typeface="Arial"/>
                <a:cs typeface="Arial"/>
                <a:sym typeface="Arial"/>
              </a:rPr>
              <a:t>Invalid documents produce an error.</a:t>
            </a:r>
          </a:p>
          <a:p>
            <a:pPr indent="-381000" lvl="0" marL="749300" rtl="0">
              <a:lnSpc>
                <a:spcPct val="100000"/>
              </a:lnSpc>
              <a:spcBef>
                <a:spcPts val="0"/>
              </a:spcBef>
              <a:spcAft>
                <a:spcPts val="1100"/>
              </a:spcAft>
              <a:buClr>
                <a:srgbClr val="555555"/>
              </a:buClr>
              <a:buSzPct val="100000"/>
              <a:buFont typeface="Arial"/>
            </a:pPr>
            <a:r>
              <a:rPr lang="en" sz="2400">
                <a:solidFill>
                  <a:srgbClr val="555555"/>
                </a:solidFill>
                <a:highlight>
                  <a:srgbClr val="FFFFFF"/>
                </a:highlight>
                <a:latin typeface="Arial"/>
                <a:ea typeface="Arial"/>
                <a:cs typeface="Arial"/>
                <a:sym typeface="Arial"/>
              </a:rPr>
              <a:t>Optimized storage format. JSON documents stored in </a:t>
            </a:r>
            <a:r>
              <a:rPr lang="en" sz="2400">
                <a:solidFill>
                  <a:srgbClr val="000000"/>
                </a:solidFill>
                <a:highlight>
                  <a:srgbClr val="FFFFFF"/>
                </a:highlight>
                <a:latin typeface="Courier New"/>
                <a:ea typeface="Courier New"/>
                <a:cs typeface="Courier New"/>
                <a:sym typeface="Courier New"/>
              </a:rPr>
              <a:t>JSON</a:t>
            </a:r>
            <a:r>
              <a:rPr lang="en" sz="2400">
                <a:solidFill>
                  <a:srgbClr val="555555"/>
                </a:solidFill>
                <a:highlight>
                  <a:srgbClr val="FFFFFF"/>
                </a:highlight>
                <a:latin typeface="Arial"/>
                <a:ea typeface="Arial"/>
                <a:cs typeface="Arial"/>
                <a:sym typeface="Arial"/>
              </a:rPr>
              <a:t> columns are converted to an internal format that permits quick read access to document elements. </a:t>
            </a:r>
          </a:p>
          <a:p>
            <a:pPr indent="-381000" lvl="0" marL="749300" rtl="0">
              <a:lnSpc>
                <a:spcPct val="100000"/>
              </a:lnSpc>
              <a:spcBef>
                <a:spcPts val="0"/>
              </a:spcBef>
              <a:spcAft>
                <a:spcPts val="1100"/>
              </a:spcAft>
              <a:buClr>
                <a:srgbClr val="555555"/>
              </a:buClr>
              <a:buSzPct val="100000"/>
              <a:buFont typeface="Arial"/>
            </a:pPr>
            <a:r>
              <a:rPr lang="en" sz="2400">
                <a:solidFill>
                  <a:srgbClr val="555555"/>
                </a:solidFill>
                <a:highlight>
                  <a:srgbClr val="FFFFFF"/>
                </a:highlight>
                <a:latin typeface="Arial"/>
                <a:ea typeface="Arial"/>
                <a:cs typeface="Arial"/>
                <a:sym typeface="Arial"/>
              </a:rPr>
              <a:t>The binary format is structured to </a:t>
            </a:r>
            <a:r>
              <a:rPr i="1" lang="en" sz="2400">
                <a:solidFill>
                  <a:srgbClr val="555555"/>
                </a:solidFill>
                <a:highlight>
                  <a:srgbClr val="FFFFFF"/>
                </a:highlight>
                <a:latin typeface="Arial"/>
                <a:ea typeface="Arial"/>
                <a:cs typeface="Arial"/>
                <a:sym typeface="Arial"/>
              </a:rPr>
              <a:t>enable the server to look up subobjects or nested values directly by key or array index without reading all values</a:t>
            </a:r>
            <a:r>
              <a:rPr lang="en" sz="2400">
                <a:solidFill>
                  <a:srgbClr val="555555"/>
                </a:solidFill>
                <a:highlight>
                  <a:srgbClr val="FFFFFF"/>
                </a:highlight>
                <a:latin typeface="Arial"/>
                <a:ea typeface="Arial"/>
                <a:cs typeface="Arial"/>
                <a:sym typeface="Arial"/>
              </a:rPr>
              <a:t> before or after them in the document.</a:t>
            </a:r>
          </a:p>
          <a:p>
            <a:pPr indent="0" lvl="0" marL="0" rtl="0">
              <a:lnSpc>
                <a:spcPct val="100000"/>
              </a:lnSpc>
              <a:spcBef>
                <a:spcPts val="0"/>
              </a:spcBef>
              <a:buNone/>
            </a:pPr>
            <a:r>
              <a:t/>
            </a:r>
            <a:endParaRPr>
              <a:latin typeface="Times New Roman"/>
              <a:ea typeface="Times New Roman"/>
              <a:cs typeface="Times New Roman"/>
              <a:sym typeface="Times New Roman"/>
            </a:endParaRPr>
          </a:p>
          <a:p>
            <a:pPr lvl="0" rtl="0">
              <a:lnSpc>
                <a:spcPct val="100000"/>
              </a:lnSpc>
              <a:spcBef>
                <a:spcPts val="0"/>
              </a:spcBef>
              <a:buNone/>
            </a:pPr>
            <a:r>
              <a:t/>
            </a:r>
            <a:endParaRPr/>
          </a:p>
        </p:txBody>
      </p:sp>
      <p:sp>
        <p:nvSpPr>
          <p:cNvPr id="129" name="Shape 12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3" name="Shape 133"/>
        <p:cNvGrpSpPr/>
        <p:nvPr/>
      </p:nvGrpSpPr>
      <p:grpSpPr>
        <a:xfrm>
          <a:off x="0" y="0"/>
          <a:ext cx="0" cy="0"/>
          <a:chOff x="0" y="0"/>
          <a:chExt cx="0" cy="0"/>
        </a:xfrm>
      </p:grpSpPr>
      <p:sp>
        <p:nvSpPr>
          <p:cNvPr id="134" name="Shape 134"/>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JSON in JSON column limits</a:t>
            </a:r>
          </a:p>
        </p:txBody>
      </p:sp>
      <p:sp>
        <p:nvSpPr>
          <p:cNvPr id="135" name="Shape 135"/>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The size of JSON documents stored in </a:t>
            </a:r>
            <a:r>
              <a:rPr lang="en">
                <a:solidFill>
                  <a:srgbClr val="000000"/>
                </a:solidFill>
                <a:highlight>
                  <a:srgbClr val="FFFFFF"/>
                </a:highlight>
                <a:latin typeface="Courier New"/>
                <a:ea typeface="Courier New"/>
                <a:cs typeface="Courier New"/>
                <a:sym typeface="Courier New"/>
              </a:rPr>
              <a:t>JSON</a:t>
            </a:r>
            <a:r>
              <a:rPr lang="en">
                <a:solidFill>
                  <a:srgbClr val="555555"/>
                </a:solidFill>
                <a:highlight>
                  <a:srgbClr val="FFFFFF"/>
                </a:highlight>
                <a:latin typeface="Arial"/>
                <a:ea typeface="Arial"/>
                <a:cs typeface="Arial"/>
                <a:sym typeface="Arial"/>
              </a:rPr>
              <a:t> columns is limited to the value of the </a:t>
            </a:r>
            <a:r>
              <a:rPr lang="en" u="sng">
                <a:solidFill>
                  <a:srgbClr val="000000"/>
                </a:solidFill>
                <a:highlight>
                  <a:srgbClr val="FFFFFF"/>
                </a:highlight>
                <a:latin typeface="Courier New"/>
                <a:ea typeface="Courier New"/>
                <a:cs typeface="Courier New"/>
                <a:sym typeface="Courier New"/>
                <a:hlinkClick r:id="rId3"/>
              </a:rPr>
              <a:t>max_allowed_packet</a:t>
            </a:r>
            <a:r>
              <a:rPr lang="en">
                <a:solidFill>
                  <a:srgbClr val="555555"/>
                </a:solidFill>
                <a:highlight>
                  <a:srgbClr val="FFFFFF"/>
                </a:highlight>
                <a:latin typeface="Arial"/>
                <a:ea typeface="Arial"/>
                <a:cs typeface="Arial"/>
                <a:sym typeface="Arial"/>
              </a:rPr>
              <a:t> system variable. (While the server manipulates a JSON value internally in memory, it can be larger; the limit applies when the server stores it.)</a:t>
            </a:r>
          </a:p>
          <a:p>
            <a:pPr lvl="0" rtl="0">
              <a:lnSpc>
                <a:spcPct val="100000"/>
              </a:lnSpc>
              <a:spcBef>
                <a:spcPts val="0"/>
              </a:spcBef>
              <a:spcAft>
                <a:spcPts val="1100"/>
              </a:spcAft>
              <a:buNone/>
            </a:pPr>
            <a:r>
              <a:rPr lang="en">
                <a:solidFill>
                  <a:srgbClr val="000000"/>
                </a:solidFill>
                <a:highlight>
                  <a:srgbClr val="FFFFFF"/>
                </a:highlight>
                <a:latin typeface="Courier New"/>
                <a:ea typeface="Courier New"/>
                <a:cs typeface="Courier New"/>
                <a:sym typeface="Courier New"/>
              </a:rPr>
              <a:t>JSON</a:t>
            </a:r>
            <a:r>
              <a:rPr lang="en">
                <a:solidFill>
                  <a:srgbClr val="555555"/>
                </a:solidFill>
                <a:highlight>
                  <a:srgbClr val="FFFFFF"/>
                </a:highlight>
                <a:latin typeface="Arial"/>
                <a:ea typeface="Arial"/>
                <a:cs typeface="Arial"/>
                <a:sym typeface="Arial"/>
              </a:rPr>
              <a:t> columns </a:t>
            </a:r>
            <a:r>
              <a:rPr i="1" lang="en">
                <a:solidFill>
                  <a:srgbClr val="555555"/>
                </a:solidFill>
                <a:highlight>
                  <a:srgbClr val="FFFFFF"/>
                </a:highlight>
                <a:latin typeface="Arial"/>
                <a:ea typeface="Arial"/>
                <a:cs typeface="Arial"/>
                <a:sym typeface="Arial"/>
              </a:rPr>
              <a:t>cannot</a:t>
            </a:r>
            <a:r>
              <a:rPr lang="en">
                <a:solidFill>
                  <a:srgbClr val="555555"/>
                </a:solidFill>
                <a:highlight>
                  <a:srgbClr val="FFFFFF"/>
                </a:highlight>
                <a:latin typeface="Arial"/>
                <a:ea typeface="Arial"/>
                <a:cs typeface="Arial"/>
                <a:sym typeface="Arial"/>
              </a:rPr>
              <a:t> have a default value.</a:t>
            </a:r>
          </a:p>
          <a:p>
            <a:pPr lvl="0" rtl="0">
              <a:lnSpc>
                <a:spcPct val="100000"/>
              </a:lnSpc>
              <a:spcBef>
                <a:spcPts val="0"/>
              </a:spcBef>
              <a:spcAft>
                <a:spcPts val="1100"/>
              </a:spcAft>
              <a:buNone/>
            </a:pPr>
            <a:r>
              <a:rPr lang="en">
                <a:solidFill>
                  <a:srgbClr val="000000"/>
                </a:solidFill>
                <a:highlight>
                  <a:srgbClr val="FFFFFF"/>
                </a:highlight>
                <a:latin typeface="Courier New"/>
                <a:ea typeface="Courier New"/>
                <a:cs typeface="Courier New"/>
                <a:sym typeface="Courier New"/>
              </a:rPr>
              <a:t>JSON</a:t>
            </a:r>
            <a:r>
              <a:rPr lang="en">
                <a:solidFill>
                  <a:srgbClr val="555555"/>
                </a:solidFill>
                <a:highlight>
                  <a:srgbClr val="FFFFFF"/>
                </a:highlight>
                <a:latin typeface="Arial"/>
                <a:ea typeface="Arial"/>
                <a:cs typeface="Arial"/>
                <a:sym typeface="Arial"/>
              </a:rPr>
              <a:t> columns </a:t>
            </a:r>
            <a:r>
              <a:rPr i="1" lang="en" u="sng">
                <a:solidFill>
                  <a:srgbClr val="FF0000"/>
                </a:solidFill>
                <a:highlight>
                  <a:srgbClr val="FFFFFF"/>
                </a:highlight>
                <a:latin typeface="Arial"/>
                <a:ea typeface="Arial"/>
                <a:cs typeface="Arial"/>
                <a:sym typeface="Arial"/>
              </a:rPr>
              <a:t>cannot</a:t>
            </a:r>
            <a:r>
              <a:rPr lang="en" u="sng">
                <a:solidFill>
                  <a:srgbClr val="FF0000"/>
                </a:solidFill>
                <a:highlight>
                  <a:srgbClr val="FFFFFF"/>
                </a:highlight>
                <a:latin typeface="Arial"/>
                <a:ea typeface="Arial"/>
                <a:cs typeface="Arial"/>
                <a:sym typeface="Arial"/>
              </a:rPr>
              <a:t> </a:t>
            </a:r>
            <a:r>
              <a:rPr lang="en">
                <a:solidFill>
                  <a:srgbClr val="555555"/>
                </a:solidFill>
                <a:highlight>
                  <a:srgbClr val="FFFFFF"/>
                </a:highlight>
                <a:latin typeface="Arial"/>
                <a:ea typeface="Arial"/>
                <a:cs typeface="Arial"/>
                <a:sym typeface="Arial"/>
              </a:rPr>
              <a:t>be indexed. </a:t>
            </a:r>
          </a:p>
          <a:p>
            <a:pPr indent="457200"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You can work around this restriction by creating an index on a generated column that extracts a scalar value from the </a:t>
            </a:r>
            <a:r>
              <a:rPr lang="en">
                <a:solidFill>
                  <a:srgbClr val="000000"/>
                </a:solidFill>
                <a:highlight>
                  <a:srgbClr val="FFFFFF"/>
                </a:highlight>
                <a:latin typeface="Courier New"/>
                <a:ea typeface="Courier New"/>
                <a:cs typeface="Courier New"/>
                <a:sym typeface="Courier New"/>
              </a:rPr>
              <a:t>JSON</a:t>
            </a:r>
            <a:r>
              <a:rPr lang="en">
                <a:solidFill>
                  <a:srgbClr val="555555"/>
                </a:solidFill>
                <a:highlight>
                  <a:srgbClr val="FFFFFF"/>
                </a:highlight>
                <a:latin typeface="Arial"/>
                <a:ea typeface="Arial"/>
                <a:cs typeface="Arial"/>
                <a:sym typeface="Arial"/>
              </a:rPr>
              <a:t> column.</a:t>
            </a:r>
          </a:p>
          <a:p>
            <a:pPr indent="0" lvl="0" marL="0" rtl="0">
              <a:spcBef>
                <a:spcPts val="0"/>
              </a:spcBef>
              <a:buNone/>
            </a:pPr>
            <a:r>
              <a:t/>
            </a:r>
            <a:endParaRPr>
              <a:latin typeface="Times New Roman"/>
              <a:ea typeface="Times New Roman"/>
              <a:cs typeface="Times New Roman"/>
              <a:sym typeface="Times New Roman"/>
            </a:endParaRPr>
          </a:p>
          <a:p>
            <a:pPr lvl="0" rtl="0">
              <a:spcBef>
                <a:spcPts val="0"/>
              </a:spcBef>
              <a:buNone/>
            </a:pPr>
            <a:r>
              <a:t/>
            </a:r>
            <a:endParaRPr/>
          </a:p>
        </p:txBody>
      </p:sp>
      <p:sp>
        <p:nvSpPr>
          <p:cNvPr id="136" name="Shape 13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0" name="Shape 140"/>
        <p:cNvGrpSpPr/>
        <p:nvPr/>
      </p:nvGrpSpPr>
      <p:grpSpPr>
        <a:xfrm>
          <a:off x="0" y="0"/>
          <a:ext cx="0" cy="0"/>
          <a:chOff x="0" y="0"/>
          <a:chExt cx="0" cy="0"/>
        </a:xfrm>
      </p:grpSpPr>
      <p:sp>
        <p:nvSpPr>
          <p:cNvPr id="141" name="Shape 141"/>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Using a JSON column</a:t>
            </a:r>
          </a:p>
        </p:txBody>
      </p:sp>
      <p:sp>
        <p:nvSpPr>
          <p:cNvPr id="142" name="Shape 142"/>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0" lvl="0" marL="63500" rtl="0">
              <a:lnSpc>
                <a:spcPct val="150000"/>
              </a:lnSpc>
              <a:spcBef>
                <a:spcPts val="1500"/>
              </a:spcBef>
              <a:spcAft>
                <a:spcPts val="1500"/>
              </a:spcAft>
              <a:buNone/>
            </a:pPr>
            <a:r>
              <a:rPr lang="en" sz="2400">
                <a:solidFill>
                  <a:srgbClr val="000000"/>
                </a:solidFill>
                <a:highlight>
                  <a:srgbClr val="EEEEEE"/>
                </a:highlight>
                <a:latin typeface="Courier New"/>
                <a:ea typeface="Courier New"/>
                <a:cs typeface="Courier New"/>
                <a:sym typeface="Courier New"/>
              </a:rPr>
              <a:t>mysql&gt; </a:t>
            </a:r>
            <a:r>
              <a:rPr b="1" lang="en" sz="2400">
                <a:solidFill>
                  <a:srgbClr val="000000"/>
                </a:solidFill>
                <a:highlight>
                  <a:srgbClr val="EEEEEE"/>
                </a:highlight>
                <a:latin typeface="Courier New"/>
                <a:ea typeface="Courier New"/>
                <a:cs typeface="Courier New"/>
                <a:sym typeface="Courier New"/>
              </a:rPr>
              <a:t>CREATE TABLE t1 (jdoc JSON);</a:t>
            </a:r>
            <a:br>
              <a:rPr lang="en" sz="2400">
                <a:solidFill>
                  <a:srgbClr val="000000"/>
                </a:solidFill>
                <a:highlight>
                  <a:srgbClr val="EEEEEE"/>
                </a:highlight>
                <a:latin typeface="Courier New"/>
                <a:ea typeface="Courier New"/>
                <a:cs typeface="Courier New"/>
                <a:sym typeface="Courier New"/>
              </a:rPr>
            </a:br>
            <a:r>
              <a:rPr lang="en" sz="2400">
                <a:solidFill>
                  <a:srgbClr val="000000"/>
                </a:solidFill>
                <a:highlight>
                  <a:srgbClr val="EEEEEE"/>
                </a:highlight>
                <a:latin typeface="Courier New"/>
                <a:ea typeface="Courier New"/>
                <a:cs typeface="Courier New"/>
                <a:sym typeface="Courier New"/>
              </a:rPr>
              <a:t>Query OK, 0 rows affected (0.20 sec)</a:t>
            </a:r>
            <a:br>
              <a:rPr lang="en" sz="2400">
                <a:solidFill>
                  <a:srgbClr val="000000"/>
                </a:solidFill>
                <a:highlight>
                  <a:srgbClr val="EEEEEE"/>
                </a:highlight>
                <a:latin typeface="Courier New"/>
                <a:ea typeface="Courier New"/>
                <a:cs typeface="Courier New"/>
                <a:sym typeface="Courier New"/>
              </a:rPr>
            </a:br>
            <a:r>
              <a:rPr lang="en" sz="2400">
                <a:solidFill>
                  <a:srgbClr val="000000"/>
                </a:solidFill>
                <a:highlight>
                  <a:srgbClr val="EEEEEE"/>
                </a:highlight>
                <a:latin typeface="Courier New"/>
                <a:ea typeface="Courier New"/>
                <a:cs typeface="Courier New"/>
                <a:sym typeface="Courier New"/>
              </a:rPr>
              <a:t>mysql&gt; </a:t>
            </a:r>
            <a:r>
              <a:rPr b="1" lang="en" sz="2400">
                <a:solidFill>
                  <a:srgbClr val="000000"/>
                </a:solidFill>
                <a:highlight>
                  <a:srgbClr val="EEEEEE"/>
                </a:highlight>
                <a:latin typeface="Courier New"/>
                <a:ea typeface="Courier New"/>
                <a:cs typeface="Courier New"/>
                <a:sym typeface="Courier New"/>
              </a:rPr>
              <a:t>INSERT INTO t1 VALUES('{"key1": "value1", "key2": "value2"}');</a:t>
            </a:r>
            <a:br>
              <a:rPr lang="en" sz="2400">
                <a:solidFill>
                  <a:srgbClr val="000000"/>
                </a:solidFill>
                <a:highlight>
                  <a:srgbClr val="EEEEEE"/>
                </a:highlight>
                <a:latin typeface="Courier New"/>
                <a:ea typeface="Courier New"/>
                <a:cs typeface="Courier New"/>
                <a:sym typeface="Courier New"/>
              </a:rPr>
            </a:br>
            <a:r>
              <a:rPr lang="en" sz="2400">
                <a:solidFill>
                  <a:srgbClr val="000000"/>
                </a:solidFill>
                <a:highlight>
                  <a:srgbClr val="EEEEEE"/>
                </a:highlight>
                <a:latin typeface="Courier New"/>
                <a:ea typeface="Courier New"/>
                <a:cs typeface="Courier New"/>
                <a:sym typeface="Courier New"/>
              </a:rPr>
              <a:t>Query OK, 1 row affected (0.01 sec)</a:t>
            </a:r>
          </a:p>
          <a:p>
            <a:pPr lvl="0">
              <a:spcBef>
                <a:spcPts val="0"/>
              </a:spcBef>
              <a:buNone/>
            </a:pPr>
            <a:r>
              <a:t/>
            </a:r>
            <a:endParaRPr sz="2400"/>
          </a:p>
        </p:txBody>
      </p:sp>
      <p:sp>
        <p:nvSpPr>
          <p:cNvPr id="143" name="Shape 14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7" name="Shape 147"/>
        <p:cNvGrpSpPr/>
        <p:nvPr/>
      </p:nvGrpSpPr>
      <p:grpSpPr>
        <a:xfrm>
          <a:off x="0" y="0"/>
          <a:ext cx="0" cy="0"/>
          <a:chOff x="0" y="0"/>
          <a:chExt cx="0" cy="0"/>
        </a:xfrm>
      </p:grpSpPr>
      <p:sp>
        <p:nvSpPr>
          <p:cNvPr id="148" name="Shape 148"/>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Example</a:t>
            </a:r>
          </a:p>
        </p:txBody>
      </p:sp>
      <p:sp>
        <p:nvSpPr>
          <p:cNvPr id="149" name="Shape 149"/>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0" lvl="0" marL="63500" rtl="0">
              <a:lnSpc>
                <a:spcPct val="150000"/>
              </a:lnSpc>
              <a:spcBef>
                <a:spcPts val="1500"/>
              </a:spcBef>
              <a:spcAft>
                <a:spcPts val="1500"/>
              </a:spcAft>
              <a:buNone/>
            </a:pPr>
            <a:r>
              <a:rPr lang="en" sz="2400">
                <a:solidFill>
                  <a:srgbClr val="000000"/>
                </a:solidFill>
                <a:highlight>
                  <a:srgbClr val="EEEEEE"/>
                </a:highlight>
                <a:latin typeface="Courier New"/>
                <a:ea typeface="Courier New"/>
                <a:cs typeface="Courier New"/>
                <a:sym typeface="Courier New"/>
              </a:rPr>
              <a:t>mysql&gt; </a:t>
            </a:r>
            <a:r>
              <a:rPr b="1" lang="en" sz="2400">
                <a:solidFill>
                  <a:srgbClr val="000000"/>
                </a:solidFill>
                <a:highlight>
                  <a:srgbClr val="EEEEEE"/>
                </a:highlight>
                <a:latin typeface="Courier New"/>
                <a:ea typeface="Courier New"/>
                <a:cs typeface="Courier New"/>
                <a:sym typeface="Courier New"/>
              </a:rPr>
              <a:t>SELECT * FROM t1;</a:t>
            </a:r>
          </a:p>
          <a:p>
            <a:pPr lvl="0" rtl="0">
              <a:spcBef>
                <a:spcPts val="0"/>
              </a:spcBef>
              <a:buNone/>
            </a:pPr>
            <a:r>
              <a:t/>
            </a:r>
            <a:endParaRPr sz="2400"/>
          </a:p>
          <a:p>
            <a:pPr indent="0" lvl="0" marL="63500">
              <a:lnSpc>
                <a:spcPct val="150000"/>
              </a:lnSpc>
              <a:spcBef>
                <a:spcPts val="1500"/>
              </a:spcBef>
              <a:spcAft>
                <a:spcPts val="1500"/>
              </a:spcAft>
              <a:buNone/>
            </a:pPr>
            <a:r>
              <a:rPr b="1" lang="en" sz="2400">
                <a:solidFill>
                  <a:srgbClr val="000000"/>
                </a:solidFill>
                <a:highlight>
                  <a:srgbClr val="EEEEEE"/>
                </a:highlight>
                <a:latin typeface="Courier New"/>
                <a:ea typeface="Courier New"/>
                <a:cs typeface="Courier New"/>
                <a:sym typeface="Courier New"/>
              </a:rPr>
              <a:t>{"key1": "value1", "key2": "value2"}</a:t>
            </a:r>
          </a:p>
        </p:txBody>
      </p:sp>
      <p:sp>
        <p:nvSpPr>
          <p:cNvPr id="150" name="Shape 15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4" name="Shape 154"/>
        <p:cNvGrpSpPr/>
        <p:nvPr/>
      </p:nvGrpSpPr>
      <p:grpSpPr>
        <a:xfrm>
          <a:off x="0" y="0"/>
          <a:ext cx="0" cy="0"/>
          <a:chOff x="0" y="0"/>
          <a:chExt cx="0" cy="0"/>
        </a:xfrm>
      </p:grpSpPr>
      <p:sp>
        <p:nvSpPr>
          <p:cNvPr id="155" name="Shape 155"/>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Efficiency JSON versus CHAR</a:t>
            </a:r>
          </a:p>
        </p:txBody>
      </p:sp>
      <p:sp>
        <p:nvSpPr>
          <p:cNvPr id="156" name="Shape 156"/>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0" lvl="0" marL="63500" rtl="0">
              <a:lnSpc>
                <a:spcPct val="150000"/>
              </a:lnSpc>
              <a:spcBef>
                <a:spcPts val="1500"/>
              </a:spcBef>
              <a:spcAft>
                <a:spcPts val="1500"/>
              </a:spcAft>
              <a:buNone/>
            </a:pPr>
            <a:r>
              <a:rPr lang="en">
                <a:solidFill>
                  <a:srgbClr val="000000"/>
                </a:solidFill>
                <a:highlight>
                  <a:srgbClr val="EEEEEE"/>
                </a:highlight>
                <a:latin typeface="Courier New"/>
                <a:ea typeface="Courier New"/>
                <a:cs typeface="Courier New"/>
                <a:sym typeface="Courier New"/>
              </a:rPr>
              <a:t>http://mablomy.blogspot.com/2015/11/json-memory-consumption.html?m=1</a:t>
            </a:r>
          </a:p>
          <a:p>
            <a:pPr indent="0" lvl="0" marL="0" rtl="0">
              <a:lnSpc>
                <a:spcPct val="100000"/>
              </a:lnSpc>
              <a:spcBef>
                <a:spcPts val="1500"/>
              </a:spcBef>
              <a:spcAft>
                <a:spcPts val="1500"/>
              </a:spcAft>
              <a:buNone/>
            </a:pPr>
            <a:r>
              <a:rPr lang="en" sz="4800"/>
              <a:t>The JSON data type consumes more memory - Roughty 4.5%</a:t>
            </a:r>
          </a:p>
        </p:txBody>
      </p:sp>
      <p:sp>
        <p:nvSpPr>
          <p:cNvPr id="157" name="Shape 15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1" name="Shape 161"/>
        <p:cNvGrpSpPr/>
        <p:nvPr/>
      </p:nvGrpSpPr>
      <p:grpSpPr>
        <a:xfrm>
          <a:off x="0" y="0"/>
          <a:ext cx="0" cy="0"/>
          <a:chOff x="0" y="0"/>
          <a:chExt cx="0" cy="0"/>
        </a:xfrm>
      </p:grpSpPr>
      <p:sp>
        <p:nvSpPr>
          <p:cNvPr id="162" name="Shape 162"/>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Normalization of JSON Data</a:t>
            </a:r>
          </a:p>
        </p:txBody>
      </p:sp>
      <p:sp>
        <p:nvSpPr>
          <p:cNvPr id="163" name="Shape 163"/>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spcBef>
                <a:spcPts val="0"/>
              </a:spcBef>
              <a:buNone/>
            </a:pPr>
            <a:r>
              <a:rPr lang="en" sz="1250">
                <a:solidFill>
                  <a:srgbClr val="555555"/>
                </a:solidFill>
                <a:highlight>
                  <a:srgbClr val="FFFFFF"/>
                </a:highlight>
                <a:latin typeface="Arial"/>
                <a:ea typeface="Arial"/>
                <a:cs typeface="Arial"/>
                <a:sym typeface="Arial"/>
              </a:rPr>
              <a:t>When a string is parsed and found to be a valid JSON document, it is also normalized: Members with keys that duplicate a key found earlier in the document are discarded (even if the values differ). The object value produced by the following</a:t>
            </a:r>
            <a:r>
              <a:rPr lang="en" sz="1200" u="sng">
                <a:solidFill>
                  <a:srgbClr val="000000"/>
                </a:solidFill>
                <a:highlight>
                  <a:srgbClr val="FFFFFF"/>
                </a:highlight>
                <a:latin typeface="Courier New"/>
                <a:ea typeface="Courier New"/>
                <a:cs typeface="Courier New"/>
                <a:sym typeface="Courier New"/>
                <a:hlinkClick r:id="rId3"/>
              </a:rPr>
              <a:t>JSON_OBJECT()</a:t>
            </a:r>
            <a:r>
              <a:rPr lang="en" sz="1250">
                <a:solidFill>
                  <a:srgbClr val="555555"/>
                </a:solidFill>
                <a:highlight>
                  <a:srgbClr val="FFFFFF"/>
                </a:highlight>
                <a:latin typeface="Arial"/>
                <a:ea typeface="Arial"/>
                <a:cs typeface="Arial"/>
                <a:sym typeface="Arial"/>
              </a:rPr>
              <a:t> call does not include the second </a:t>
            </a:r>
            <a:r>
              <a:rPr lang="en" sz="1200">
                <a:solidFill>
                  <a:srgbClr val="000000"/>
                </a:solidFill>
                <a:highlight>
                  <a:srgbClr val="FFFFFF"/>
                </a:highlight>
                <a:latin typeface="Courier New"/>
                <a:ea typeface="Courier New"/>
                <a:cs typeface="Courier New"/>
                <a:sym typeface="Courier New"/>
              </a:rPr>
              <a:t>key1</a:t>
            </a:r>
            <a:r>
              <a:rPr lang="en" sz="1250">
                <a:solidFill>
                  <a:srgbClr val="555555"/>
                </a:solidFill>
                <a:highlight>
                  <a:srgbClr val="FFFFFF"/>
                </a:highlight>
                <a:latin typeface="Arial"/>
                <a:ea typeface="Arial"/>
                <a:cs typeface="Arial"/>
                <a:sym typeface="Arial"/>
              </a:rPr>
              <a:t> element because that key name occurs earlier in the value:</a:t>
            </a:r>
          </a:p>
          <a:p>
            <a:pPr indent="0" lvl="0" marL="63500" rtl="0">
              <a:lnSpc>
                <a:spcPct val="150000"/>
              </a:lnSpc>
              <a:spcBef>
                <a:spcPts val="1500"/>
              </a:spcBef>
              <a:spcAft>
                <a:spcPts val="1500"/>
              </a:spcAft>
              <a:buNone/>
            </a:pPr>
            <a:r>
              <a:rPr lang="en" sz="1200">
                <a:solidFill>
                  <a:srgbClr val="000000"/>
                </a:solidFill>
                <a:highlight>
                  <a:srgbClr val="EEEEEE"/>
                </a:highlight>
                <a:latin typeface="Courier New"/>
                <a:ea typeface="Courier New"/>
                <a:cs typeface="Courier New"/>
                <a:sym typeface="Courier New"/>
              </a:rPr>
              <a:t>mysql&gt; </a:t>
            </a:r>
            <a:r>
              <a:rPr b="1" lang="en" sz="1150">
                <a:solidFill>
                  <a:srgbClr val="000000"/>
                </a:solidFill>
                <a:highlight>
                  <a:srgbClr val="EEEEEE"/>
                </a:highlight>
                <a:latin typeface="Courier New"/>
                <a:ea typeface="Courier New"/>
                <a:cs typeface="Courier New"/>
                <a:sym typeface="Courier New"/>
              </a:rPr>
              <a:t>SELECT JSON_OBJECT('key1', 1, 'key2', 'abc', 'key1', 'def');</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JSON_OBJECT('key1', 1, 'key2', 'abc', 'key1', 'def')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{"key1": 1, "key2": "abc"}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p>
          <a:p>
            <a:pPr lvl="0">
              <a:spcBef>
                <a:spcPts val="0"/>
              </a:spcBef>
              <a:buNone/>
            </a:pPr>
            <a:r>
              <a:t/>
            </a:r>
            <a:endParaRPr sz="1250">
              <a:solidFill>
                <a:srgbClr val="555555"/>
              </a:solidFill>
              <a:highlight>
                <a:srgbClr val="FFFFFF"/>
              </a:highlight>
              <a:latin typeface="Arial"/>
              <a:ea typeface="Arial"/>
              <a:cs typeface="Arial"/>
              <a:sym typeface="Arial"/>
            </a:endParaRPr>
          </a:p>
        </p:txBody>
      </p:sp>
      <p:sp>
        <p:nvSpPr>
          <p:cNvPr id="164" name="Shape 16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8" name="Shape 168"/>
        <p:cNvGrpSpPr/>
        <p:nvPr/>
      </p:nvGrpSpPr>
      <p:grpSpPr>
        <a:xfrm>
          <a:off x="0" y="0"/>
          <a:ext cx="0" cy="0"/>
          <a:chOff x="0" y="0"/>
          <a:chExt cx="0" cy="0"/>
        </a:xfrm>
      </p:grpSpPr>
      <p:sp>
        <p:nvSpPr>
          <p:cNvPr id="169" name="Shape 169"/>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Normalization also sorts keys</a:t>
            </a:r>
          </a:p>
        </p:txBody>
      </p:sp>
      <p:sp>
        <p:nvSpPr>
          <p:cNvPr id="170" name="Shape 170"/>
          <p:cNvSpPr txBox="1"/>
          <p:nvPr>
            <p:ph idx="1" type="body"/>
          </p:nvPr>
        </p:nvSpPr>
        <p:spPr>
          <a:xfrm>
            <a:off x="311700" y="1152475"/>
            <a:ext cx="8520599" cy="3416400"/>
          </a:xfrm>
          <a:prstGeom prst="rect">
            <a:avLst/>
          </a:prstGeom>
        </p:spPr>
        <p:txBody>
          <a:bodyPr anchorCtr="0" anchor="t" bIns="91425" lIns="91425" rIns="91425" tIns="91425">
            <a:noAutofit/>
          </a:bodyPr>
          <a:lstStyle/>
          <a:p>
            <a:pPr lvl="0">
              <a:spcBef>
                <a:spcPts val="0"/>
              </a:spcBef>
              <a:buNone/>
            </a:pPr>
            <a:r>
              <a:rPr lang="en" sz="2400">
                <a:solidFill>
                  <a:srgbClr val="555555"/>
                </a:solidFill>
                <a:highlight>
                  <a:srgbClr val="FFFFFF"/>
                </a:highlight>
                <a:latin typeface="Arial"/>
                <a:ea typeface="Arial"/>
                <a:cs typeface="Arial"/>
                <a:sym typeface="Arial"/>
              </a:rPr>
              <a:t>The normalization performed by MySQL also sorts the keys of a JSON object (for the purpose of making lookups more efficient). The result of t</a:t>
            </a:r>
            <a:r>
              <a:rPr i="1" lang="en" sz="2400">
                <a:solidFill>
                  <a:srgbClr val="555555"/>
                </a:solidFill>
                <a:highlight>
                  <a:srgbClr val="FFFFFF"/>
                </a:highlight>
                <a:latin typeface="Arial"/>
                <a:ea typeface="Arial"/>
                <a:cs typeface="Arial"/>
                <a:sym typeface="Arial"/>
              </a:rPr>
              <a:t>his ordering is subject to change and not guaranteed to be consistent across releases</a:t>
            </a:r>
            <a:r>
              <a:rPr lang="en" sz="2400">
                <a:solidFill>
                  <a:srgbClr val="555555"/>
                </a:solidFill>
                <a:highlight>
                  <a:srgbClr val="FFFFFF"/>
                </a:highlight>
                <a:latin typeface="Arial"/>
                <a:ea typeface="Arial"/>
                <a:cs typeface="Arial"/>
                <a:sym typeface="Arial"/>
              </a:rPr>
              <a:t>. In addition, extra white space between keys, values, or elements in the original document is discarded.</a:t>
            </a:r>
          </a:p>
        </p:txBody>
      </p:sp>
      <p:sp>
        <p:nvSpPr>
          <p:cNvPr id="171" name="Shape 17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5" name="Shape 175"/>
        <p:cNvGrpSpPr/>
        <p:nvPr/>
      </p:nvGrpSpPr>
      <p:grpSpPr>
        <a:xfrm>
          <a:off x="0" y="0"/>
          <a:ext cx="0" cy="0"/>
          <a:chOff x="0" y="0"/>
          <a:chExt cx="0" cy="0"/>
        </a:xfrm>
      </p:grpSpPr>
      <p:sp>
        <p:nvSpPr>
          <p:cNvPr id="176" name="Shape 176"/>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Searching JSON</a:t>
            </a:r>
          </a:p>
        </p:txBody>
      </p:sp>
      <p:sp>
        <p:nvSpPr>
          <p:cNvPr id="177" name="Shape 177"/>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75203"/>
              </a:lnSpc>
              <a:spcBef>
                <a:spcPts val="0"/>
              </a:spcBef>
              <a:spcAft>
                <a:spcPts val="1100"/>
              </a:spcAft>
              <a:buNone/>
            </a:pPr>
            <a:r>
              <a:rPr lang="en" sz="1250">
                <a:solidFill>
                  <a:srgbClr val="555555"/>
                </a:solidFill>
                <a:highlight>
                  <a:srgbClr val="FFFFFF"/>
                </a:highlight>
                <a:latin typeface="Arial"/>
                <a:ea typeface="Arial"/>
                <a:cs typeface="Arial"/>
                <a:sym typeface="Arial"/>
              </a:rPr>
              <a:t>A JSON path expression selects a value within a JSON document.</a:t>
            </a:r>
          </a:p>
          <a:p>
            <a:pPr lvl="0" rtl="0">
              <a:lnSpc>
                <a:spcPct val="175203"/>
              </a:lnSpc>
              <a:spcBef>
                <a:spcPts val="0"/>
              </a:spcBef>
              <a:spcAft>
                <a:spcPts val="1100"/>
              </a:spcAft>
              <a:buNone/>
            </a:pPr>
            <a:r>
              <a:rPr lang="en" sz="1250">
                <a:solidFill>
                  <a:srgbClr val="555555"/>
                </a:solidFill>
                <a:highlight>
                  <a:srgbClr val="FFFFFF"/>
                </a:highlight>
                <a:latin typeface="Arial"/>
                <a:ea typeface="Arial"/>
                <a:cs typeface="Arial"/>
                <a:sym typeface="Arial"/>
              </a:rPr>
              <a:t>Path expressions are useful with functions that extract parts of or modify a JSON document, to specify where within that document to operate. For example, the following query extracts from a JSON document the value of the member with the </a:t>
            </a:r>
            <a:r>
              <a:rPr lang="en" sz="1200">
                <a:solidFill>
                  <a:srgbClr val="000000"/>
                </a:solidFill>
                <a:highlight>
                  <a:srgbClr val="FFFFFF"/>
                </a:highlight>
                <a:latin typeface="Courier New"/>
                <a:ea typeface="Courier New"/>
                <a:cs typeface="Courier New"/>
                <a:sym typeface="Courier New"/>
              </a:rPr>
              <a:t>name</a:t>
            </a:r>
            <a:r>
              <a:rPr lang="en" sz="1250">
                <a:solidFill>
                  <a:srgbClr val="555555"/>
                </a:solidFill>
                <a:highlight>
                  <a:srgbClr val="FFFFFF"/>
                </a:highlight>
                <a:latin typeface="Arial"/>
                <a:ea typeface="Arial"/>
                <a:cs typeface="Arial"/>
                <a:sym typeface="Arial"/>
              </a:rPr>
              <a:t> key:</a:t>
            </a:r>
          </a:p>
          <a:p>
            <a:pPr indent="0" lvl="0" marL="63500" rtl="0">
              <a:lnSpc>
                <a:spcPct val="150000"/>
              </a:lnSpc>
              <a:spcBef>
                <a:spcPts val="1500"/>
              </a:spcBef>
              <a:spcAft>
                <a:spcPts val="1500"/>
              </a:spcAft>
              <a:buNone/>
            </a:pPr>
            <a:r>
              <a:rPr lang="en" sz="1200">
                <a:solidFill>
                  <a:srgbClr val="000000"/>
                </a:solidFill>
                <a:highlight>
                  <a:srgbClr val="EEEEEE"/>
                </a:highlight>
                <a:latin typeface="Courier New"/>
                <a:ea typeface="Courier New"/>
                <a:cs typeface="Courier New"/>
                <a:sym typeface="Courier New"/>
              </a:rPr>
              <a:t>mysql&gt; </a:t>
            </a:r>
            <a:r>
              <a:rPr b="1" lang="en" sz="1150">
                <a:solidFill>
                  <a:srgbClr val="000000"/>
                </a:solidFill>
                <a:highlight>
                  <a:srgbClr val="EEEEEE"/>
                </a:highlight>
                <a:latin typeface="Courier New"/>
                <a:ea typeface="Courier New"/>
                <a:cs typeface="Courier New"/>
                <a:sym typeface="Courier New"/>
              </a:rPr>
              <a:t>SELECT JSON_EXTRACT('{"id": 14, "name": "Aztalan"}', '$.name');</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JSON_EXTRACT('{"id": 14, "name": "Aztalan"}', '$.name')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"Aztalan"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p>
          <a:p>
            <a:pPr lvl="0">
              <a:spcBef>
                <a:spcPts val="0"/>
              </a:spcBef>
              <a:buNone/>
            </a:pPr>
            <a:r>
              <a:t/>
            </a:r>
            <a:endParaRPr/>
          </a:p>
        </p:txBody>
      </p:sp>
      <p:sp>
        <p:nvSpPr>
          <p:cNvPr id="178" name="Shape 17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2" name="Shape 182"/>
        <p:cNvGrpSpPr/>
        <p:nvPr/>
      </p:nvGrpSpPr>
      <p:grpSpPr>
        <a:xfrm>
          <a:off x="0" y="0"/>
          <a:ext cx="0" cy="0"/>
          <a:chOff x="0" y="0"/>
          <a:chExt cx="0" cy="0"/>
        </a:xfrm>
      </p:grpSpPr>
      <p:sp>
        <p:nvSpPr>
          <p:cNvPr id="183" name="Shape 183"/>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Path Syntax</a:t>
            </a:r>
          </a:p>
        </p:txBody>
      </p:sp>
      <p:sp>
        <p:nvSpPr>
          <p:cNvPr id="184" name="Shape 184"/>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Path syntax uses </a:t>
            </a:r>
            <a:r>
              <a:rPr b="1" lang="en" sz="1400">
                <a:solidFill>
                  <a:srgbClr val="555555"/>
                </a:solidFill>
                <a:highlight>
                  <a:srgbClr val="FFFFFF"/>
                </a:highlight>
                <a:latin typeface="Arial"/>
                <a:ea typeface="Arial"/>
                <a:cs typeface="Arial"/>
                <a:sym typeface="Arial"/>
              </a:rPr>
              <a:t>a leading </a:t>
            </a:r>
            <a:r>
              <a:rPr b="1"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character to represent the JSON document under consideration, optionally followed by selectors that indicate successively more specific parts of the document:</a:t>
            </a:r>
          </a:p>
          <a:p>
            <a:pPr indent="-317500" lvl="0" marL="749300" rtl="0">
              <a:lnSpc>
                <a:spcPct val="100000"/>
              </a:lnSpc>
              <a:spcBef>
                <a:spcPts val="0"/>
              </a:spcBef>
              <a:spcAft>
                <a:spcPts val="1100"/>
              </a:spcAft>
              <a:buClr>
                <a:srgbClr val="555555"/>
              </a:buClr>
              <a:buSzPct val="100000"/>
              <a:buFont typeface="Arial"/>
            </a:pPr>
            <a:r>
              <a:rPr lang="en" sz="1400">
                <a:solidFill>
                  <a:srgbClr val="555555"/>
                </a:solidFill>
                <a:highlight>
                  <a:srgbClr val="FFFFFF"/>
                </a:highlight>
                <a:latin typeface="Arial"/>
                <a:ea typeface="Arial"/>
                <a:cs typeface="Arial"/>
                <a:sym typeface="Arial"/>
              </a:rPr>
              <a:t>A period followed by a key name names the member in an object with the given key. The key name must be specified within double quotation marks if the name without quotes is not legal within path expressions (for example, if it contains a space).</a:t>
            </a:r>
          </a:p>
          <a:p>
            <a:pPr indent="-317500" lvl="0" marL="749300" rtl="0">
              <a:lnSpc>
                <a:spcPct val="100000"/>
              </a:lnSpc>
              <a:spcBef>
                <a:spcPts val="0"/>
              </a:spcBef>
              <a:spcAft>
                <a:spcPts val="1100"/>
              </a:spcAft>
              <a:buClr>
                <a:srgbClr val="555555"/>
              </a:buClr>
              <a:buSzPct val="100000"/>
              <a:buFont typeface="Arial"/>
            </a:pPr>
            <a:r>
              <a:rPr lang="en" sz="1400">
                <a:solidFill>
                  <a:srgbClr val="000000"/>
                </a:solidFill>
                <a:highlight>
                  <a:srgbClr val="FFFFFF"/>
                </a:highlight>
                <a:latin typeface="Courier New"/>
                <a:ea typeface="Courier New"/>
                <a:cs typeface="Courier New"/>
                <a:sym typeface="Courier New"/>
              </a:rPr>
              <a:t>[</a:t>
            </a:r>
            <a:r>
              <a:rPr b="1" i="1" lang="en" sz="1400">
                <a:solidFill>
                  <a:srgbClr val="000000"/>
                </a:solidFill>
                <a:highlight>
                  <a:srgbClr val="FFFFFF"/>
                </a:highlight>
                <a:latin typeface="Courier New"/>
                <a:ea typeface="Courier New"/>
                <a:cs typeface="Courier New"/>
                <a:sym typeface="Courier New"/>
              </a:rPr>
              <a:t>N</a:t>
            </a:r>
            <a:r>
              <a:rPr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appended to a path that selects an array names the value at position </a:t>
            </a:r>
            <a:r>
              <a:rPr b="1" i="1" lang="en" sz="1400">
                <a:solidFill>
                  <a:srgbClr val="555555"/>
                </a:solidFill>
                <a:highlight>
                  <a:srgbClr val="FFFFFF"/>
                </a:highlight>
                <a:latin typeface="Courier New"/>
                <a:ea typeface="Courier New"/>
                <a:cs typeface="Courier New"/>
                <a:sym typeface="Courier New"/>
              </a:rPr>
              <a:t>N</a:t>
            </a:r>
            <a:r>
              <a:rPr lang="en" sz="1400">
                <a:solidFill>
                  <a:srgbClr val="555555"/>
                </a:solidFill>
                <a:highlight>
                  <a:srgbClr val="FFFFFF"/>
                </a:highlight>
                <a:latin typeface="Arial"/>
                <a:ea typeface="Arial"/>
                <a:cs typeface="Arial"/>
                <a:sym typeface="Arial"/>
              </a:rPr>
              <a:t> within the array. Array positions are integers beginning with zero.</a:t>
            </a:r>
          </a:p>
          <a:p>
            <a:pPr indent="-317500" lvl="0" marL="749300" rtl="0">
              <a:lnSpc>
                <a:spcPct val="100000"/>
              </a:lnSpc>
              <a:spcBef>
                <a:spcPts val="0"/>
              </a:spcBef>
              <a:spcAft>
                <a:spcPts val="1100"/>
              </a:spcAft>
              <a:buClr>
                <a:srgbClr val="555555"/>
              </a:buClr>
              <a:buSzPct val="100000"/>
              <a:buFont typeface="Arial"/>
            </a:pPr>
            <a:r>
              <a:rPr lang="en" sz="1400">
                <a:solidFill>
                  <a:srgbClr val="555555"/>
                </a:solidFill>
                <a:highlight>
                  <a:srgbClr val="FFFFFF"/>
                </a:highlight>
                <a:latin typeface="Arial"/>
                <a:ea typeface="Arial"/>
                <a:cs typeface="Arial"/>
                <a:sym typeface="Arial"/>
              </a:rPr>
              <a:t>Paths can contain </a:t>
            </a:r>
            <a:r>
              <a:rPr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or </a:t>
            </a:r>
            <a:r>
              <a:rPr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wildcards:</a:t>
            </a:r>
          </a:p>
          <a:p>
            <a:pPr indent="-317500" lvl="1" marL="1498600" rtl="0">
              <a:lnSpc>
                <a:spcPct val="100000"/>
              </a:lnSpc>
              <a:spcBef>
                <a:spcPts val="0"/>
              </a:spcBef>
              <a:spcAft>
                <a:spcPts val="1100"/>
              </a:spcAft>
              <a:buClr>
                <a:srgbClr val="555555"/>
              </a:buClr>
              <a:buSzPct val="100000"/>
              <a:buFont typeface="Arial"/>
            </a:pP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evaluates to the values of all members in a JSON object.</a:t>
            </a:r>
          </a:p>
          <a:p>
            <a:pPr indent="-317500" lvl="1" marL="1498600" rtl="0">
              <a:lnSpc>
                <a:spcPct val="100000"/>
              </a:lnSpc>
              <a:spcBef>
                <a:spcPts val="0"/>
              </a:spcBef>
              <a:spcAft>
                <a:spcPts val="1100"/>
              </a:spcAft>
              <a:buClr>
                <a:srgbClr val="555555"/>
              </a:buClr>
              <a:buSzPct val="100000"/>
              <a:buFont typeface="Arial"/>
            </a:pP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evaluates to the values of all elements in a JSON array.</a:t>
            </a:r>
          </a:p>
          <a:p>
            <a:pPr indent="-317500" lvl="1" marL="1498600" rtl="0">
              <a:lnSpc>
                <a:spcPct val="100000"/>
              </a:lnSpc>
              <a:spcBef>
                <a:spcPts val="0"/>
              </a:spcBef>
              <a:spcAft>
                <a:spcPts val="1100"/>
              </a:spcAft>
              <a:buClr>
                <a:srgbClr val="555555"/>
              </a:buClr>
              <a:buSzPct val="100000"/>
              <a:buFont typeface="Arial"/>
            </a:pPr>
            <a:r>
              <a:rPr b="1" i="1" lang="en">
                <a:solidFill>
                  <a:srgbClr val="000000"/>
                </a:solidFill>
                <a:highlight>
                  <a:srgbClr val="FFFFFF"/>
                </a:highlight>
                <a:latin typeface="Courier New"/>
                <a:ea typeface="Courier New"/>
                <a:cs typeface="Courier New"/>
                <a:sym typeface="Courier New"/>
              </a:rPr>
              <a:t>prefix</a:t>
            </a:r>
            <a:r>
              <a:rPr lang="en">
                <a:solidFill>
                  <a:srgbClr val="000000"/>
                </a:solidFill>
                <a:highlight>
                  <a:srgbClr val="FFFFFF"/>
                </a:highlight>
                <a:latin typeface="Courier New"/>
                <a:ea typeface="Courier New"/>
                <a:cs typeface="Courier New"/>
                <a:sym typeface="Courier New"/>
              </a:rPr>
              <a:t>**</a:t>
            </a:r>
            <a:r>
              <a:rPr b="1" i="1" lang="en">
                <a:solidFill>
                  <a:srgbClr val="000000"/>
                </a:solidFill>
                <a:highlight>
                  <a:srgbClr val="FFFFFF"/>
                </a:highlight>
                <a:latin typeface="Courier New"/>
                <a:ea typeface="Courier New"/>
                <a:cs typeface="Courier New"/>
                <a:sym typeface="Courier New"/>
              </a:rPr>
              <a:t>suffix</a:t>
            </a:r>
            <a:r>
              <a:rPr lang="en">
                <a:solidFill>
                  <a:srgbClr val="555555"/>
                </a:solidFill>
                <a:highlight>
                  <a:srgbClr val="FFFFFF"/>
                </a:highlight>
                <a:latin typeface="Arial"/>
                <a:ea typeface="Arial"/>
                <a:cs typeface="Arial"/>
                <a:sym typeface="Arial"/>
              </a:rPr>
              <a:t> evaluates to all paths that begin with the named prefix and end with the named suffix.</a:t>
            </a:r>
          </a:p>
          <a:p>
            <a:pPr indent="-317500" lvl="0" marL="749300" rtl="0">
              <a:lnSpc>
                <a:spcPct val="100000"/>
              </a:lnSpc>
              <a:spcBef>
                <a:spcPts val="0"/>
              </a:spcBef>
              <a:spcAft>
                <a:spcPts val="1100"/>
              </a:spcAft>
              <a:buClr>
                <a:srgbClr val="555555"/>
              </a:buClr>
              <a:buSzPct val="100000"/>
              <a:buFont typeface="Arial"/>
            </a:pPr>
            <a:r>
              <a:rPr lang="en" sz="1400">
                <a:solidFill>
                  <a:srgbClr val="555555"/>
                </a:solidFill>
                <a:highlight>
                  <a:srgbClr val="FFFFFF"/>
                </a:highlight>
                <a:latin typeface="Arial"/>
                <a:ea typeface="Arial"/>
                <a:cs typeface="Arial"/>
                <a:sym typeface="Arial"/>
              </a:rPr>
              <a:t>A path that does not exist in the document (evaluates to nonexistent data) evaluates to </a:t>
            </a:r>
            <a:r>
              <a:rPr lang="en" sz="1400">
                <a:solidFill>
                  <a:srgbClr val="000000"/>
                </a:solidFill>
                <a:highlight>
                  <a:srgbClr val="FFFFFF"/>
                </a:highlight>
                <a:latin typeface="Courier New"/>
                <a:ea typeface="Courier New"/>
                <a:cs typeface="Courier New"/>
                <a:sym typeface="Courier New"/>
              </a:rPr>
              <a:t>NULL</a:t>
            </a:r>
            <a:r>
              <a:rPr lang="en" sz="1400">
                <a:solidFill>
                  <a:srgbClr val="555555"/>
                </a:solidFill>
                <a:highlight>
                  <a:srgbClr val="FFFFFF"/>
                </a:highlight>
                <a:latin typeface="Arial"/>
                <a:ea typeface="Arial"/>
                <a:cs typeface="Arial"/>
                <a:sym typeface="Arial"/>
              </a:rPr>
              <a:t>.</a:t>
            </a:r>
          </a:p>
          <a:p>
            <a:pPr lvl="0">
              <a:spcBef>
                <a:spcPts val="0"/>
              </a:spcBef>
              <a:buNone/>
            </a:pPr>
            <a:r>
              <a:t/>
            </a:r>
            <a:endParaRPr/>
          </a:p>
        </p:txBody>
      </p:sp>
      <p:sp>
        <p:nvSpPr>
          <p:cNvPr id="185" name="Shape 18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9" name="Shape 189"/>
        <p:cNvGrpSpPr/>
        <p:nvPr/>
      </p:nvGrpSpPr>
      <p:grpSpPr>
        <a:xfrm>
          <a:off x="0" y="0"/>
          <a:ext cx="0" cy="0"/>
          <a:chOff x="0" y="0"/>
          <a:chExt cx="0" cy="0"/>
        </a:xfrm>
      </p:grpSpPr>
      <p:sp>
        <p:nvSpPr>
          <p:cNvPr id="190" name="Shape 190"/>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Example with an array</a:t>
            </a:r>
          </a:p>
        </p:txBody>
      </p:sp>
      <p:sp>
        <p:nvSpPr>
          <p:cNvPr id="191" name="Shape 191"/>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Let </a:t>
            </a:r>
            <a:r>
              <a:rPr b="1"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refer to this JSON array with three elements:</a:t>
            </a:r>
          </a:p>
          <a:p>
            <a:pPr indent="0" lvl="0" marL="63500" rtl="0">
              <a:lnSpc>
                <a:spcPct val="100000"/>
              </a:lnSpc>
              <a:spcBef>
                <a:spcPts val="1500"/>
              </a:spcBef>
              <a:spcAft>
                <a:spcPts val="1500"/>
              </a:spcAft>
              <a:buNone/>
            </a:pPr>
            <a:r>
              <a:rPr lang="en">
                <a:solidFill>
                  <a:srgbClr val="000000"/>
                </a:solidFill>
                <a:highlight>
                  <a:srgbClr val="EEEEEE"/>
                </a:highlight>
                <a:latin typeface="Courier New"/>
                <a:ea typeface="Courier New"/>
                <a:cs typeface="Courier New"/>
                <a:sym typeface="Courier New"/>
              </a:rPr>
              <a:t>[3, {"a": [5, 6], "b": 10}, [99, 100]]</a:t>
            </a:r>
            <a:br>
              <a:rPr lang="en">
                <a:solidFill>
                  <a:srgbClr val="000000"/>
                </a:solidFill>
                <a:highlight>
                  <a:srgbClr val="EEEEEE"/>
                </a:highlight>
                <a:latin typeface="Courier New"/>
                <a:ea typeface="Courier New"/>
                <a:cs typeface="Courier New"/>
                <a:sym typeface="Courier New"/>
              </a:rPr>
            </a:b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Then:</a:t>
            </a:r>
          </a:p>
          <a:p>
            <a:pPr indent="-342900" lvl="0" marL="749300" rtl="0">
              <a:lnSpc>
                <a:spcPct val="100000"/>
              </a:lnSpc>
              <a:spcBef>
                <a:spcPts val="0"/>
              </a:spcBef>
              <a:spcAft>
                <a:spcPts val="1100"/>
              </a:spcAft>
              <a:buClr>
                <a:srgbClr val="555555"/>
              </a:buClr>
              <a:buSzPct val="100000"/>
              <a:buFont typeface="Arial"/>
            </a:pPr>
            <a:r>
              <a:rPr lang="en">
                <a:solidFill>
                  <a:srgbClr val="000000"/>
                </a:solidFill>
                <a:highlight>
                  <a:srgbClr val="FFFFFF"/>
                </a:highlight>
                <a:latin typeface="Courier New"/>
                <a:ea typeface="Courier New"/>
                <a:cs typeface="Courier New"/>
                <a:sym typeface="Courier New"/>
              </a:rPr>
              <a:t>$[0]</a:t>
            </a:r>
            <a:r>
              <a:rPr lang="en">
                <a:solidFill>
                  <a:srgbClr val="555555"/>
                </a:solidFill>
                <a:highlight>
                  <a:srgbClr val="FFFFFF"/>
                </a:highlight>
                <a:latin typeface="Arial"/>
                <a:ea typeface="Arial"/>
                <a:cs typeface="Arial"/>
                <a:sym typeface="Arial"/>
              </a:rPr>
              <a:t> evaluates to </a:t>
            </a:r>
            <a:r>
              <a:rPr lang="en">
                <a:solidFill>
                  <a:srgbClr val="000000"/>
                </a:solidFill>
                <a:highlight>
                  <a:srgbClr val="FFFFFF"/>
                </a:highlight>
                <a:latin typeface="Courier New"/>
                <a:ea typeface="Courier New"/>
                <a:cs typeface="Courier New"/>
                <a:sym typeface="Courier New"/>
              </a:rPr>
              <a:t>3</a:t>
            </a:r>
            <a:r>
              <a:rPr lang="en">
                <a:solidFill>
                  <a:srgbClr val="555555"/>
                </a:solidFill>
                <a:highlight>
                  <a:srgbClr val="FFFFFF"/>
                </a:highlight>
                <a:latin typeface="Arial"/>
                <a:ea typeface="Arial"/>
                <a:cs typeface="Arial"/>
                <a:sym typeface="Arial"/>
              </a:rPr>
              <a:t>.</a:t>
            </a:r>
          </a:p>
          <a:p>
            <a:pPr indent="-342900" lvl="0" marL="749300" rtl="0">
              <a:lnSpc>
                <a:spcPct val="100000"/>
              </a:lnSpc>
              <a:spcBef>
                <a:spcPts val="0"/>
              </a:spcBef>
              <a:spcAft>
                <a:spcPts val="1100"/>
              </a:spcAft>
              <a:buClr>
                <a:srgbClr val="555555"/>
              </a:buClr>
              <a:buSzPct val="100000"/>
              <a:buFont typeface="Arial"/>
            </a:pPr>
            <a:r>
              <a:rPr lang="en">
                <a:solidFill>
                  <a:srgbClr val="000000"/>
                </a:solidFill>
                <a:highlight>
                  <a:srgbClr val="FFFFFF"/>
                </a:highlight>
                <a:latin typeface="Courier New"/>
                <a:ea typeface="Courier New"/>
                <a:cs typeface="Courier New"/>
                <a:sym typeface="Courier New"/>
              </a:rPr>
              <a:t>$[1]</a:t>
            </a:r>
            <a:r>
              <a:rPr lang="en">
                <a:solidFill>
                  <a:srgbClr val="555555"/>
                </a:solidFill>
                <a:highlight>
                  <a:srgbClr val="FFFFFF"/>
                </a:highlight>
                <a:latin typeface="Arial"/>
                <a:ea typeface="Arial"/>
                <a:cs typeface="Arial"/>
                <a:sym typeface="Arial"/>
              </a:rPr>
              <a:t> evaluates to </a:t>
            </a:r>
            <a:r>
              <a:rPr lang="en">
                <a:solidFill>
                  <a:srgbClr val="000000"/>
                </a:solidFill>
                <a:highlight>
                  <a:srgbClr val="FFFFFF"/>
                </a:highlight>
                <a:latin typeface="Courier New"/>
                <a:ea typeface="Courier New"/>
                <a:cs typeface="Courier New"/>
                <a:sym typeface="Courier New"/>
              </a:rPr>
              <a:t>{"a": [5, 6], "b": 10}</a:t>
            </a:r>
            <a:r>
              <a:rPr lang="en">
                <a:solidFill>
                  <a:srgbClr val="555555"/>
                </a:solidFill>
                <a:highlight>
                  <a:srgbClr val="FFFFFF"/>
                </a:highlight>
                <a:latin typeface="Arial"/>
                <a:ea typeface="Arial"/>
                <a:cs typeface="Arial"/>
                <a:sym typeface="Arial"/>
              </a:rPr>
              <a:t>.</a:t>
            </a:r>
          </a:p>
          <a:p>
            <a:pPr indent="-342900" lvl="0" marL="749300" rtl="0">
              <a:lnSpc>
                <a:spcPct val="100000"/>
              </a:lnSpc>
              <a:spcBef>
                <a:spcPts val="0"/>
              </a:spcBef>
              <a:spcAft>
                <a:spcPts val="1100"/>
              </a:spcAft>
              <a:buClr>
                <a:srgbClr val="555555"/>
              </a:buClr>
              <a:buSzPct val="100000"/>
              <a:buFont typeface="Arial"/>
            </a:pPr>
            <a:r>
              <a:rPr lang="en">
                <a:solidFill>
                  <a:srgbClr val="000000"/>
                </a:solidFill>
                <a:highlight>
                  <a:srgbClr val="FFFFFF"/>
                </a:highlight>
                <a:latin typeface="Courier New"/>
                <a:ea typeface="Courier New"/>
                <a:cs typeface="Courier New"/>
                <a:sym typeface="Courier New"/>
              </a:rPr>
              <a:t>$[2]</a:t>
            </a:r>
            <a:r>
              <a:rPr lang="en">
                <a:solidFill>
                  <a:srgbClr val="555555"/>
                </a:solidFill>
                <a:highlight>
                  <a:srgbClr val="FFFFFF"/>
                </a:highlight>
                <a:latin typeface="Arial"/>
                <a:ea typeface="Arial"/>
                <a:cs typeface="Arial"/>
                <a:sym typeface="Arial"/>
              </a:rPr>
              <a:t> evaluates to </a:t>
            </a:r>
            <a:r>
              <a:rPr lang="en">
                <a:solidFill>
                  <a:srgbClr val="000000"/>
                </a:solidFill>
                <a:highlight>
                  <a:srgbClr val="FFFFFF"/>
                </a:highlight>
                <a:latin typeface="Courier New"/>
                <a:ea typeface="Courier New"/>
                <a:cs typeface="Courier New"/>
                <a:sym typeface="Courier New"/>
              </a:rPr>
              <a:t>[99, 100]</a:t>
            </a:r>
            <a:r>
              <a:rPr lang="en">
                <a:solidFill>
                  <a:srgbClr val="555555"/>
                </a:solidFill>
                <a:highlight>
                  <a:srgbClr val="FFFFFF"/>
                </a:highlight>
                <a:latin typeface="Arial"/>
                <a:ea typeface="Arial"/>
                <a:cs typeface="Arial"/>
                <a:sym typeface="Arial"/>
              </a:rPr>
              <a:t>.</a:t>
            </a:r>
          </a:p>
          <a:p>
            <a:pPr indent="-342900" lvl="0" marL="749300" rtl="0">
              <a:lnSpc>
                <a:spcPct val="100000"/>
              </a:lnSpc>
              <a:spcBef>
                <a:spcPts val="0"/>
              </a:spcBef>
              <a:spcAft>
                <a:spcPts val="1100"/>
              </a:spcAft>
              <a:buClr>
                <a:srgbClr val="555555"/>
              </a:buClr>
              <a:buSzPct val="100000"/>
              <a:buFont typeface="Arial"/>
            </a:pPr>
            <a:r>
              <a:rPr lang="en">
                <a:solidFill>
                  <a:srgbClr val="000000"/>
                </a:solidFill>
                <a:highlight>
                  <a:srgbClr val="FFFFFF"/>
                </a:highlight>
                <a:latin typeface="Courier New"/>
                <a:ea typeface="Courier New"/>
                <a:cs typeface="Courier New"/>
                <a:sym typeface="Courier New"/>
              </a:rPr>
              <a:t>$[3]</a:t>
            </a:r>
            <a:r>
              <a:rPr lang="en">
                <a:solidFill>
                  <a:srgbClr val="555555"/>
                </a:solidFill>
                <a:highlight>
                  <a:srgbClr val="FFFFFF"/>
                </a:highlight>
                <a:latin typeface="Arial"/>
                <a:ea typeface="Arial"/>
                <a:cs typeface="Arial"/>
                <a:sym typeface="Arial"/>
              </a:rPr>
              <a:t> evaluates to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(it refers to the fourth array element, which does not exist).</a:t>
            </a:r>
          </a:p>
          <a:p>
            <a:pPr lvl="0">
              <a:spcBef>
                <a:spcPts val="0"/>
              </a:spcBef>
              <a:buNone/>
            </a:pPr>
            <a:r>
              <a:t/>
            </a:r>
            <a:endParaRPr/>
          </a:p>
        </p:txBody>
      </p:sp>
      <p:sp>
        <p:nvSpPr>
          <p:cNvPr id="192" name="Shape 19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8" name="Shape 68"/>
        <p:cNvGrpSpPr/>
        <p:nvPr/>
      </p:nvGrpSpPr>
      <p:grpSpPr>
        <a:xfrm>
          <a:off x="0" y="0"/>
          <a:ext cx="0" cy="0"/>
          <a:chOff x="0" y="0"/>
          <a:chExt cx="0" cy="0"/>
        </a:xfrm>
      </p:grpSpPr>
      <p:sp>
        <p:nvSpPr>
          <p:cNvPr id="69" name="Shape 69"/>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JSON</a:t>
            </a:r>
          </a:p>
        </p:txBody>
      </p:sp>
      <p:sp>
        <p:nvSpPr>
          <p:cNvPr id="70" name="Shape 70"/>
          <p:cNvSpPr txBox="1"/>
          <p:nvPr>
            <p:ph idx="1" type="body"/>
          </p:nvPr>
        </p:nvSpPr>
        <p:spPr>
          <a:xfrm>
            <a:off x="311700" y="1152475"/>
            <a:ext cx="4764899" cy="3416400"/>
          </a:xfrm>
          <a:prstGeom prst="rect">
            <a:avLst/>
          </a:prstGeom>
        </p:spPr>
        <p:txBody>
          <a:bodyPr anchorCtr="0" anchor="t" bIns="91425" lIns="91425" rIns="91425" tIns="91425">
            <a:noAutofit/>
          </a:bodyPr>
          <a:lstStyle/>
          <a:p>
            <a:pPr lvl="0" rtl="0">
              <a:lnSpc>
                <a:spcPct val="152727"/>
              </a:lnSpc>
              <a:spcBef>
                <a:spcPts val="600"/>
              </a:spcBef>
              <a:spcAft>
                <a:spcPts val="600"/>
              </a:spcAft>
              <a:buNone/>
            </a:pPr>
            <a:r>
              <a:rPr b="1" lang="en" sz="1300">
                <a:solidFill>
                  <a:srgbClr val="252525"/>
                </a:solidFill>
                <a:highlight>
                  <a:srgbClr val="FFFFFF"/>
                </a:highlight>
                <a:latin typeface="Arial"/>
                <a:ea typeface="Arial"/>
                <a:cs typeface="Arial"/>
                <a:sym typeface="Arial"/>
              </a:rPr>
              <a:t>JSON</a:t>
            </a:r>
            <a:r>
              <a:rPr lang="en" sz="1300">
                <a:solidFill>
                  <a:srgbClr val="252525"/>
                </a:solidFill>
                <a:highlight>
                  <a:srgbClr val="FFFFFF"/>
                </a:highlight>
                <a:latin typeface="Arial"/>
                <a:ea typeface="Arial"/>
                <a:cs typeface="Arial"/>
                <a:sym typeface="Arial"/>
              </a:rPr>
              <a:t>, (</a:t>
            </a:r>
            <a:r>
              <a:rPr b="1" lang="en" sz="1300">
                <a:solidFill>
                  <a:srgbClr val="252525"/>
                </a:solidFill>
                <a:highlight>
                  <a:srgbClr val="FFFFFF"/>
                </a:highlight>
                <a:latin typeface="Arial"/>
                <a:ea typeface="Arial"/>
                <a:cs typeface="Arial"/>
                <a:sym typeface="Arial"/>
              </a:rPr>
              <a:t>JavaScript Object Notation</a:t>
            </a:r>
            <a:r>
              <a:rPr lang="en" sz="1300">
                <a:solidFill>
                  <a:srgbClr val="252525"/>
                </a:solidFill>
                <a:highlight>
                  <a:srgbClr val="FFFFFF"/>
                </a:highlight>
                <a:latin typeface="Arial"/>
                <a:ea typeface="Arial"/>
                <a:cs typeface="Arial"/>
                <a:sym typeface="Arial"/>
              </a:rPr>
              <a:t>), is an </a:t>
            </a:r>
            <a:r>
              <a:rPr lang="en" sz="1300">
                <a:solidFill>
                  <a:srgbClr val="0B0080"/>
                </a:solidFill>
                <a:highlight>
                  <a:srgbClr val="FFFFFF"/>
                </a:highlight>
                <a:latin typeface="Arial"/>
                <a:ea typeface="Arial"/>
                <a:cs typeface="Arial"/>
                <a:sym typeface="Arial"/>
                <a:hlinkClick r:id="rId3"/>
              </a:rPr>
              <a:t>open standard</a:t>
            </a:r>
            <a:r>
              <a:rPr lang="en"/>
              <a:t> </a:t>
            </a:r>
            <a:r>
              <a:rPr lang="en" sz="1300">
                <a:solidFill>
                  <a:srgbClr val="0B0080"/>
                </a:solidFill>
                <a:highlight>
                  <a:srgbClr val="FFFFFF"/>
                </a:highlight>
                <a:latin typeface="Arial"/>
                <a:ea typeface="Arial"/>
                <a:cs typeface="Arial"/>
                <a:sym typeface="Arial"/>
                <a:hlinkClick r:id="rId4"/>
              </a:rPr>
              <a:t>format</a:t>
            </a:r>
            <a:r>
              <a:rPr lang="en" sz="1300">
                <a:solidFill>
                  <a:srgbClr val="252525"/>
                </a:solidFill>
                <a:highlight>
                  <a:srgbClr val="FFFFFF"/>
                </a:highlight>
                <a:latin typeface="Arial"/>
                <a:ea typeface="Arial"/>
                <a:cs typeface="Arial"/>
                <a:sym typeface="Arial"/>
              </a:rPr>
              <a:t> that uses </a:t>
            </a:r>
            <a:r>
              <a:rPr lang="en" sz="1300">
                <a:solidFill>
                  <a:srgbClr val="0B0080"/>
                </a:solidFill>
                <a:highlight>
                  <a:srgbClr val="FFFFFF"/>
                </a:highlight>
                <a:latin typeface="Arial"/>
                <a:ea typeface="Arial"/>
                <a:cs typeface="Arial"/>
                <a:sym typeface="Arial"/>
                <a:hlinkClick r:id="rId5"/>
              </a:rPr>
              <a:t>human-readable</a:t>
            </a:r>
            <a:r>
              <a:rPr lang="en" sz="1300">
                <a:solidFill>
                  <a:srgbClr val="252525"/>
                </a:solidFill>
                <a:highlight>
                  <a:srgbClr val="FFFFFF"/>
                </a:highlight>
                <a:latin typeface="Arial"/>
                <a:ea typeface="Arial"/>
                <a:cs typeface="Arial"/>
                <a:sym typeface="Arial"/>
              </a:rPr>
              <a:t> text to transmit data objects consisting of </a:t>
            </a:r>
            <a:r>
              <a:rPr lang="en" sz="1300">
                <a:solidFill>
                  <a:srgbClr val="0B0080"/>
                </a:solidFill>
                <a:highlight>
                  <a:srgbClr val="FFFFFF"/>
                </a:highlight>
                <a:latin typeface="Arial"/>
                <a:ea typeface="Arial"/>
                <a:cs typeface="Arial"/>
                <a:sym typeface="Arial"/>
                <a:hlinkClick r:id="rId6"/>
              </a:rPr>
              <a:t>attribute–value pairs</a:t>
            </a:r>
            <a:r>
              <a:rPr lang="en" sz="1300">
                <a:solidFill>
                  <a:srgbClr val="252525"/>
                </a:solidFill>
                <a:highlight>
                  <a:srgbClr val="FFFFFF"/>
                </a:highlight>
                <a:latin typeface="Arial"/>
                <a:ea typeface="Arial"/>
                <a:cs typeface="Arial"/>
                <a:sym typeface="Arial"/>
              </a:rPr>
              <a:t>. It is the primary data format used for asynchronous browser/server communication (</a:t>
            </a:r>
            <a:r>
              <a:rPr lang="en" sz="1300" u="sng">
                <a:solidFill>
                  <a:srgbClr val="0B0080"/>
                </a:solidFill>
                <a:highlight>
                  <a:srgbClr val="FFFFFF"/>
                </a:highlight>
                <a:latin typeface="Arial"/>
                <a:ea typeface="Arial"/>
                <a:cs typeface="Arial"/>
                <a:sym typeface="Arial"/>
                <a:hlinkClick r:id="rId7"/>
              </a:rPr>
              <a:t>AJAJ</a:t>
            </a:r>
            <a:r>
              <a:rPr lang="en" sz="1300">
                <a:solidFill>
                  <a:srgbClr val="252525"/>
                </a:solidFill>
                <a:highlight>
                  <a:srgbClr val="FFFFFF"/>
                </a:highlight>
                <a:latin typeface="Arial"/>
                <a:ea typeface="Arial"/>
                <a:cs typeface="Arial"/>
                <a:sym typeface="Arial"/>
              </a:rPr>
              <a:t>), largely replacing </a:t>
            </a:r>
            <a:r>
              <a:rPr lang="en" sz="1300">
                <a:solidFill>
                  <a:srgbClr val="0B0080"/>
                </a:solidFill>
                <a:highlight>
                  <a:srgbClr val="FFFFFF"/>
                </a:highlight>
                <a:latin typeface="Arial"/>
                <a:ea typeface="Arial"/>
                <a:cs typeface="Arial"/>
                <a:sym typeface="Arial"/>
                <a:hlinkClick r:id="rId8"/>
              </a:rPr>
              <a:t>XML</a:t>
            </a:r>
            <a:r>
              <a:rPr lang="en" sz="1300">
                <a:solidFill>
                  <a:srgbClr val="252525"/>
                </a:solidFill>
                <a:highlight>
                  <a:srgbClr val="FFFFFF"/>
                </a:highlight>
                <a:latin typeface="Arial"/>
                <a:ea typeface="Arial"/>
                <a:cs typeface="Arial"/>
                <a:sym typeface="Arial"/>
              </a:rPr>
              <a:t> (used by </a:t>
            </a:r>
            <a:r>
              <a:rPr lang="en" sz="1300">
                <a:solidFill>
                  <a:srgbClr val="0B0080"/>
                </a:solidFill>
                <a:highlight>
                  <a:srgbClr val="FFFFFF"/>
                </a:highlight>
                <a:latin typeface="Arial"/>
                <a:ea typeface="Arial"/>
                <a:cs typeface="Arial"/>
                <a:sym typeface="Arial"/>
                <a:hlinkClick r:id="rId9"/>
              </a:rPr>
              <a:t>AJAX</a:t>
            </a:r>
            <a:r>
              <a:rPr lang="en" sz="1300">
                <a:solidFill>
                  <a:srgbClr val="252525"/>
                </a:solidFill>
                <a:highlight>
                  <a:srgbClr val="FFFFFF"/>
                </a:highlight>
                <a:latin typeface="Arial"/>
                <a:ea typeface="Arial"/>
                <a:cs typeface="Arial"/>
                <a:sym typeface="Arial"/>
              </a:rPr>
              <a:t>).</a:t>
            </a:r>
          </a:p>
          <a:p>
            <a:pPr lvl="0" rtl="0">
              <a:lnSpc>
                <a:spcPct val="152727"/>
              </a:lnSpc>
              <a:spcBef>
                <a:spcPts val="600"/>
              </a:spcBef>
              <a:spcAft>
                <a:spcPts val="600"/>
              </a:spcAft>
              <a:buNone/>
            </a:pPr>
            <a:r>
              <a:rPr lang="en" sz="1300">
                <a:solidFill>
                  <a:srgbClr val="252525"/>
                </a:solidFill>
                <a:highlight>
                  <a:srgbClr val="FFFFFF"/>
                </a:highlight>
                <a:latin typeface="Arial"/>
                <a:ea typeface="Arial"/>
                <a:cs typeface="Arial"/>
                <a:sym typeface="Arial"/>
              </a:rPr>
              <a:t>Although originally derived from the </a:t>
            </a:r>
            <a:r>
              <a:rPr lang="en" sz="1300">
                <a:solidFill>
                  <a:srgbClr val="0B0080"/>
                </a:solidFill>
                <a:highlight>
                  <a:srgbClr val="FFFFFF"/>
                </a:highlight>
                <a:latin typeface="Arial"/>
                <a:ea typeface="Arial"/>
                <a:cs typeface="Arial"/>
                <a:sym typeface="Arial"/>
                <a:hlinkClick r:id="rId10"/>
              </a:rPr>
              <a:t>JavaScript</a:t>
            </a:r>
            <a:r>
              <a:rPr lang="en" sz="1300">
                <a:solidFill>
                  <a:srgbClr val="252525"/>
                </a:solidFill>
                <a:highlight>
                  <a:srgbClr val="FFFFFF"/>
                </a:highlight>
                <a:latin typeface="Arial"/>
                <a:ea typeface="Arial"/>
                <a:cs typeface="Arial"/>
                <a:sym typeface="Arial"/>
              </a:rPr>
              <a:t> scripting language, JSON is a </a:t>
            </a:r>
            <a:r>
              <a:rPr lang="en" sz="1300">
                <a:solidFill>
                  <a:srgbClr val="0B0080"/>
                </a:solidFill>
                <a:highlight>
                  <a:srgbClr val="FFFFFF"/>
                </a:highlight>
                <a:latin typeface="Arial"/>
                <a:ea typeface="Arial"/>
                <a:cs typeface="Arial"/>
                <a:sym typeface="Arial"/>
                <a:hlinkClick r:id="rId11"/>
              </a:rPr>
              <a:t>language-independent</a:t>
            </a:r>
            <a:r>
              <a:rPr lang="en" sz="1300">
                <a:solidFill>
                  <a:srgbClr val="252525"/>
                </a:solidFill>
                <a:highlight>
                  <a:srgbClr val="FFFFFF"/>
                </a:highlight>
                <a:latin typeface="Arial"/>
                <a:ea typeface="Arial"/>
                <a:cs typeface="Arial"/>
                <a:sym typeface="Arial"/>
              </a:rPr>
              <a:t> data format. Code for </a:t>
            </a:r>
            <a:r>
              <a:rPr lang="en" sz="1300">
                <a:solidFill>
                  <a:srgbClr val="0B0080"/>
                </a:solidFill>
                <a:highlight>
                  <a:srgbClr val="FFFFFF"/>
                </a:highlight>
                <a:latin typeface="Arial"/>
                <a:ea typeface="Arial"/>
                <a:cs typeface="Arial"/>
                <a:sym typeface="Arial"/>
                <a:hlinkClick r:id="rId12"/>
              </a:rPr>
              <a:t>parsing</a:t>
            </a:r>
            <a:r>
              <a:rPr lang="en" sz="1300">
                <a:solidFill>
                  <a:srgbClr val="252525"/>
                </a:solidFill>
                <a:highlight>
                  <a:srgbClr val="FFFFFF"/>
                </a:highlight>
                <a:latin typeface="Arial"/>
                <a:ea typeface="Arial"/>
                <a:cs typeface="Arial"/>
                <a:sym typeface="Arial"/>
              </a:rPr>
              <a:t> and generating JSON data is readily available in many </a:t>
            </a:r>
            <a:r>
              <a:rPr lang="en" sz="1300">
                <a:solidFill>
                  <a:srgbClr val="0B0080"/>
                </a:solidFill>
                <a:highlight>
                  <a:srgbClr val="FFFFFF"/>
                </a:highlight>
                <a:latin typeface="Arial"/>
                <a:ea typeface="Arial"/>
                <a:cs typeface="Arial"/>
                <a:sym typeface="Arial"/>
                <a:hlinkClick r:id="rId13"/>
              </a:rPr>
              <a:t>programming languages</a:t>
            </a:r>
            <a:r>
              <a:rPr lang="en" sz="1300">
                <a:solidFill>
                  <a:srgbClr val="252525"/>
                </a:solidFill>
                <a:highlight>
                  <a:srgbClr val="FFFFFF"/>
                </a:highlight>
                <a:latin typeface="Arial"/>
                <a:ea typeface="Arial"/>
                <a:cs typeface="Arial"/>
                <a:sym typeface="Arial"/>
              </a:rPr>
              <a:t>.</a:t>
            </a:r>
          </a:p>
          <a:p>
            <a:pPr lvl="0">
              <a:spcBef>
                <a:spcPts val="0"/>
              </a:spcBef>
              <a:buNone/>
            </a:pPr>
            <a:r>
              <a:t/>
            </a:r>
            <a:endParaRPr/>
          </a:p>
        </p:txBody>
      </p:sp>
      <p:sp>
        <p:nvSpPr>
          <p:cNvPr id="71" name="Shape 71"/>
          <p:cNvSpPr txBox="1"/>
          <p:nvPr>
            <p:ph idx="2" type="body"/>
          </p:nvPr>
        </p:nvSpPr>
        <p:spPr>
          <a:xfrm>
            <a:off x="4832400" y="1152475"/>
            <a:ext cx="3999899" cy="3416400"/>
          </a:xfrm>
          <a:prstGeom prst="rect">
            <a:avLst/>
          </a:prstGeom>
        </p:spPr>
        <p:txBody>
          <a:bodyPr anchorCtr="0" anchor="t" bIns="91425" lIns="91425" rIns="91425" tIns="91425">
            <a:noAutofit/>
          </a:bodyPr>
          <a:lstStyle/>
          <a:p>
            <a:pPr lvl="0">
              <a:spcBef>
                <a:spcPts val="0"/>
              </a:spcBef>
              <a:buNone/>
            </a:pPr>
            <a:r>
              <a:rPr lang="en"/>
              <a:t>https://en.wikipedia.org/wiki/JSON</a:t>
            </a:r>
          </a:p>
        </p:txBody>
      </p:sp>
      <p:sp>
        <p:nvSpPr>
          <p:cNvPr id="72" name="Shape 7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6" name="Shape 196"/>
        <p:cNvGrpSpPr/>
        <p:nvPr/>
      </p:nvGrpSpPr>
      <p:grpSpPr>
        <a:xfrm>
          <a:off x="0" y="0"/>
          <a:ext cx="0" cy="0"/>
          <a:chOff x="0" y="0"/>
          <a:chExt cx="0" cy="0"/>
        </a:xfrm>
      </p:grpSpPr>
      <p:sp>
        <p:nvSpPr>
          <p:cNvPr id="197" name="Shape 197"/>
          <p:cNvSpPr txBox="1"/>
          <p:nvPr>
            <p:ph type="title"/>
          </p:nvPr>
        </p:nvSpPr>
        <p:spPr>
          <a:xfrm>
            <a:off x="311700" y="445025"/>
            <a:ext cx="8520599" cy="572699"/>
          </a:xfrm>
          <a:prstGeom prst="rect">
            <a:avLst/>
          </a:prstGeom>
        </p:spPr>
        <p:txBody>
          <a:bodyPr anchorCtr="0" anchor="t" bIns="91425" lIns="91425" rIns="91425" tIns="91425">
            <a:noAutofit/>
          </a:bodyPr>
          <a:lstStyle/>
          <a:p>
            <a:pPr indent="0" lvl="0" marL="63500" rtl="0">
              <a:lnSpc>
                <a:spcPct val="150000"/>
              </a:lnSpc>
              <a:spcBef>
                <a:spcPts val="1500"/>
              </a:spcBef>
              <a:spcAft>
                <a:spcPts val="1500"/>
              </a:spcAft>
              <a:buNone/>
            </a:pPr>
            <a:r>
              <a:rPr lang="en" sz="2400">
                <a:solidFill>
                  <a:srgbClr val="000000"/>
                </a:solidFill>
                <a:highlight>
                  <a:srgbClr val="EEEEEE"/>
                </a:highlight>
                <a:latin typeface="Courier New"/>
                <a:ea typeface="Courier New"/>
                <a:cs typeface="Courier New"/>
                <a:sym typeface="Courier New"/>
              </a:rPr>
              <a:t>[3, {"a": [5, 6], "b": 10}, [99, 100]]</a:t>
            </a:r>
            <a:br>
              <a:rPr lang="en" sz="2400">
                <a:solidFill>
                  <a:srgbClr val="000000"/>
                </a:solidFill>
                <a:highlight>
                  <a:srgbClr val="EEEEEE"/>
                </a:highlight>
                <a:latin typeface="Courier New"/>
                <a:ea typeface="Courier New"/>
                <a:cs typeface="Courier New"/>
                <a:sym typeface="Courier New"/>
              </a:rPr>
            </a:br>
          </a:p>
          <a:p>
            <a:pPr lvl="0" rtl="0">
              <a:lnSpc>
                <a:spcPct val="115000"/>
              </a:lnSpc>
              <a:spcBef>
                <a:spcPts val="0"/>
              </a:spcBef>
              <a:buNone/>
            </a:pPr>
            <a:r>
              <a:t/>
            </a:r>
            <a:endParaRPr sz="1200">
              <a:solidFill>
                <a:srgbClr val="000000"/>
              </a:solidFill>
              <a:highlight>
                <a:srgbClr val="EEEEEE"/>
              </a:highlight>
              <a:latin typeface="Courier New"/>
              <a:ea typeface="Courier New"/>
              <a:cs typeface="Courier New"/>
              <a:sym typeface="Courier New"/>
            </a:endParaRPr>
          </a:p>
          <a:p>
            <a:pPr lvl="0">
              <a:spcBef>
                <a:spcPts val="0"/>
              </a:spcBef>
              <a:buNone/>
            </a:pPr>
            <a:r>
              <a:t/>
            </a:r>
            <a:endParaRPr/>
          </a:p>
        </p:txBody>
      </p:sp>
      <p:sp>
        <p:nvSpPr>
          <p:cNvPr id="198" name="Shape 198"/>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2400">
                <a:solidFill>
                  <a:srgbClr val="555555"/>
                </a:solidFill>
                <a:highlight>
                  <a:srgbClr val="FFFFFF"/>
                </a:highlight>
                <a:latin typeface="Arial"/>
                <a:ea typeface="Arial"/>
                <a:cs typeface="Arial"/>
                <a:sym typeface="Arial"/>
              </a:rPr>
              <a:t>Because </a:t>
            </a:r>
            <a:r>
              <a:rPr lang="en" sz="2400">
                <a:solidFill>
                  <a:srgbClr val="000000"/>
                </a:solidFill>
                <a:highlight>
                  <a:srgbClr val="FFFFFF"/>
                </a:highlight>
                <a:latin typeface="Courier New"/>
                <a:ea typeface="Courier New"/>
                <a:cs typeface="Courier New"/>
                <a:sym typeface="Courier New"/>
              </a:rPr>
              <a:t>$[1]</a:t>
            </a:r>
            <a:r>
              <a:rPr lang="en" sz="2400">
                <a:solidFill>
                  <a:srgbClr val="555555"/>
                </a:solidFill>
                <a:highlight>
                  <a:srgbClr val="FFFFFF"/>
                </a:highlight>
                <a:latin typeface="Arial"/>
                <a:ea typeface="Arial"/>
                <a:cs typeface="Arial"/>
                <a:sym typeface="Arial"/>
              </a:rPr>
              <a:t> and </a:t>
            </a:r>
            <a:r>
              <a:rPr lang="en" sz="2400">
                <a:solidFill>
                  <a:srgbClr val="000000"/>
                </a:solidFill>
                <a:highlight>
                  <a:srgbClr val="FFFFFF"/>
                </a:highlight>
                <a:latin typeface="Courier New"/>
                <a:ea typeface="Courier New"/>
                <a:cs typeface="Courier New"/>
                <a:sym typeface="Courier New"/>
              </a:rPr>
              <a:t>$[2]</a:t>
            </a:r>
            <a:r>
              <a:rPr lang="en" sz="2400">
                <a:solidFill>
                  <a:srgbClr val="555555"/>
                </a:solidFill>
                <a:highlight>
                  <a:srgbClr val="FFFFFF"/>
                </a:highlight>
                <a:latin typeface="Arial"/>
                <a:ea typeface="Arial"/>
                <a:cs typeface="Arial"/>
                <a:sym typeface="Arial"/>
              </a:rPr>
              <a:t> evaluate to nonscalar values, they can be used as the basis for more-specific path expressions that select nested values. Examples:</a:t>
            </a:r>
          </a:p>
          <a:p>
            <a:pPr indent="-381000" lvl="0" marL="749300" rtl="0">
              <a:lnSpc>
                <a:spcPct val="100000"/>
              </a:lnSpc>
              <a:spcBef>
                <a:spcPts val="0"/>
              </a:spcBef>
              <a:spcAft>
                <a:spcPts val="1100"/>
              </a:spcAft>
              <a:buClr>
                <a:srgbClr val="555555"/>
              </a:buClr>
              <a:buSzPct val="100000"/>
              <a:buFont typeface="Arial"/>
            </a:pPr>
            <a:r>
              <a:rPr lang="en" sz="2400">
                <a:solidFill>
                  <a:srgbClr val="000000"/>
                </a:solidFill>
                <a:highlight>
                  <a:srgbClr val="FFFFFF"/>
                </a:highlight>
                <a:latin typeface="Courier New"/>
                <a:ea typeface="Courier New"/>
                <a:cs typeface="Courier New"/>
                <a:sym typeface="Courier New"/>
              </a:rPr>
              <a:t>$[1].a</a:t>
            </a:r>
            <a:r>
              <a:rPr lang="en" sz="2400">
                <a:solidFill>
                  <a:srgbClr val="555555"/>
                </a:solidFill>
                <a:highlight>
                  <a:srgbClr val="FFFFFF"/>
                </a:highlight>
                <a:latin typeface="Arial"/>
                <a:ea typeface="Arial"/>
                <a:cs typeface="Arial"/>
                <a:sym typeface="Arial"/>
              </a:rPr>
              <a:t> evaluates to </a:t>
            </a:r>
            <a:r>
              <a:rPr lang="en" sz="2400">
                <a:solidFill>
                  <a:srgbClr val="000000"/>
                </a:solidFill>
                <a:highlight>
                  <a:srgbClr val="FFFFFF"/>
                </a:highlight>
                <a:latin typeface="Courier New"/>
                <a:ea typeface="Courier New"/>
                <a:cs typeface="Courier New"/>
                <a:sym typeface="Courier New"/>
              </a:rPr>
              <a:t>[5, 6]</a:t>
            </a:r>
            <a:r>
              <a:rPr lang="en" sz="2400">
                <a:solidFill>
                  <a:srgbClr val="555555"/>
                </a:solidFill>
                <a:highlight>
                  <a:srgbClr val="FFFFFF"/>
                </a:highlight>
                <a:latin typeface="Arial"/>
                <a:ea typeface="Arial"/>
                <a:cs typeface="Arial"/>
                <a:sym typeface="Arial"/>
              </a:rPr>
              <a:t>.</a:t>
            </a:r>
          </a:p>
          <a:p>
            <a:pPr indent="-381000" lvl="0" marL="749300" rtl="0">
              <a:lnSpc>
                <a:spcPct val="100000"/>
              </a:lnSpc>
              <a:spcBef>
                <a:spcPts val="0"/>
              </a:spcBef>
              <a:spcAft>
                <a:spcPts val="1100"/>
              </a:spcAft>
              <a:buClr>
                <a:srgbClr val="555555"/>
              </a:buClr>
              <a:buSzPct val="100000"/>
              <a:buFont typeface="Arial"/>
            </a:pPr>
            <a:r>
              <a:rPr lang="en" sz="2400">
                <a:solidFill>
                  <a:srgbClr val="000000"/>
                </a:solidFill>
                <a:highlight>
                  <a:srgbClr val="FFFFFF"/>
                </a:highlight>
                <a:latin typeface="Courier New"/>
                <a:ea typeface="Courier New"/>
                <a:cs typeface="Courier New"/>
                <a:sym typeface="Courier New"/>
              </a:rPr>
              <a:t>$[1].a[1]</a:t>
            </a:r>
            <a:r>
              <a:rPr lang="en" sz="2400">
                <a:solidFill>
                  <a:srgbClr val="555555"/>
                </a:solidFill>
                <a:highlight>
                  <a:srgbClr val="FFFFFF"/>
                </a:highlight>
                <a:latin typeface="Arial"/>
                <a:ea typeface="Arial"/>
                <a:cs typeface="Arial"/>
                <a:sym typeface="Arial"/>
              </a:rPr>
              <a:t> evaluates to </a:t>
            </a:r>
            <a:r>
              <a:rPr lang="en" sz="2400">
                <a:solidFill>
                  <a:srgbClr val="000000"/>
                </a:solidFill>
                <a:highlight>
                  <a:srgbClr val="FFFFFF"/>
                </a:highlight>
                <a:latin typeface="Courier New"/>
                <a:ea typeface="Courier New"/>
                <a:cs typeface="Courier New"/>
                <a:sym typeface="Courier New"/>
              </a:rPr>
              <a:t>6</a:t>
            </a:r>
            <a:r>
              <a:rPr lang="en" sz="2400">
                <a:solidFill>
                  <a:srgbClr val="555555"/>
                </a:solidFill>
                <a:highlight>
                  <a:srgbClr val="FFFFFF"/>
                </a:highlight>
                <a:latin typeface="Arial"/>
                <a:ea typeface="Arial"/>
                <a:cs typeface="Arial"/>
                <a:sym typeface="Arial"/>
              </a:rPr>
              <a:t>.</a:t>
            </a:r>
          </a:p>
          <a:p>
            <a:pPr indent="-381000" lvl="0" marL="749300" rtl="0">
              <a:lnSpc>
                <a:spcPct val="100000"/>
              </a:lnSpc>
              <a:spcBef>
                <a:spcPts val="0"/>
              </a:spcBef>
              <a:spcAft>
                <a:spcPts val="1100"/>
              </a:spcAft>
              <a:buClr>
                <a:srgbClr val="555555"/>
              </a:buClr>
              <a:buSzPct val="100000"/>
              <a:buFont typeface="Arial"/>
            </a:pPr>
            <a:r>
              <a:rPr lang="en" sz="2400">
                <a:solidFill>
                  <a:srgbClr val="000000"/>
                </a:solidFill>
                <a:highlight>
                  <a:srgbClr val="FFFFFF"/>
                </a:highlight>
                <a:latin typeface="Courier New"/>
                <a:ea typeface="Courier New"/>
                <a:cs typeface="Courier New"/>
                <a:sym typeface="Courier New"/>
              </a:rPr>
              <a:t>$[1].b</a:t>
            </a:r>
            <a:r>
              <a:rPr lang="en" sz="2400">
                <a:solidFill>
                  <a:srgbClr val="555555"/>
                </a:solidFill>
                <a:highlight>
                  <a:srgbClr val="FFFFFF"/>
                </a:highlight>
                <a:latin typeface="Arial"/>
                <a:ea typeface="Arial"/>
                <a:cs typeface="Arial"/>
                <a:sym typeface="Arial"/>
              </a:rPr>
              <a:t> evaluates to </a:t>
            </a:r>
            <a:r>
              <a:rPr lang="en" sz="2400">
                <a:solidFill>
                  <a:srgbClr val="000000"/>
                </a:solidFill>
                <a:highlight>
                  <a:srgbClr val="FFFFFF"/>
                </a:highlight>
                <a:latin typeface="Courier New"/>
                <a:ea typeface="Courier New"/>
                <a:cs typeface="Courier New"/>
                <a:sym typeface="Courier New"/>
              </a:rPr>
              <a:t>10</a:t>
            </a:r>
            <a:r>
              <a:rPr lang="en" sz="2400">
                <a:solidFill>
                  <a:srgbClr val="555555"/>
                </a:solidFill>
                <a:highlight>
                  <a:srgbClr val="FFFFFF"/>
                </a:highlight>
                <a:latin typeface="Arial"/>
                <a:ea typeface="Arial"/>
                <a:cs typeface="Arial"/>
                <a:sym typeface="Arial"/>
              </a:rPr>
              <a:t>.</a:t>
            </a:r>
          </a:p>
          <a:p>
            <a:pPr indent="-381000" lvl="0" marL="749300" rtl="0">
              <a:lnSpc>
                <a:spcPct val="100000"/>
              </a:lnSpc>
              <a:spcBef>
                <a:spcPts val="0"/>
              </a:spcBef>
              <a:spcAft>
                <a:spcPts val="1100"/>
              </a:spcAft>
              <a:buClr>
                <a:srgbClr val="555555"/>
              </a:buClr>
              <a:buSzPct val="100000"/>
              <a:buFont typeface="Arial"/>
            </a:pPr>
            <a:r>
              <a:rPr lang="en" sz="2400">
                <a:solidFill>
                  <a:srgbClr val="000000"/>
                </a:solidFill>
                <a:highlight>
                  <a:srgbClr val="FFFFFF"/>
                </a:highlight>
                <a:latin typeface="Courier New"/>
                <a:ea typeface="Courier New"/>
                <a:cs typeface="Courier New"/>
                <a:sym typeface="Courier New"/>
              </a:rPr>
              <a:t>$[2][0]</a:t>
            </a:r>
            <a:r>
              <a:rPr lang="en" sz="2400">
                <a:solidFill>
                  <a:srgbClr val="555555"/>
                </a:solidFill>
                <a:highlight>
                  <a:srgbClr val="FFFFFF"/>
                </a:highlight>
                <a:latin typeface="Arial"/>
                <a:ea typeface="Arial"/>
                <a:cs typeface="Arial"/>
                <a:sym typeface="Arial"/>
              </a:rPr>
              <a:t> evaluates to </a:t>
            </a:r>
            <a:r>
              <a:rPr lang="en" sz="2400">
                <a:solidFill>
                  <a:srgbClr val="000000"/>
                </a:solidFill>
                <a:highlight>
                  <a:srgbClr val="FFFFFF"/>
                </a:highlight>
                <a:latin typeface="Courier New"/>
                <a:ea typeface="Courier New"/>
                <a:cs typeface="Courier New"/>
                <a:sym typeface="Courier New"/>
              </a:rPr>
              <a:t>99</a:t>
            </a:r>
            <a:r>
              <a:rPr lang="en" sz="2400">
                <a:solidFill>
                  <a:srgbClr val="555555"/>
                </a:solidFill>
                <a:highlight>
                  <a:srgbClr val="FFFFFF"/>
                </a:highlight>
                <a:latin typeface="Arial"/>
                <a:ea typeface="Arial"/>
                <a:cs typeface="Arial"/>
                <a:sym typeface="Arial"/>
              </a:rPr>
              <a:t>.</a:t>
            </a:r>
          </a:p>
          <a:p>
            <a:pPr lvl="0">
              <a:spcBef>
                <a:spcPts val="0"/>
              </a:spcBef>
              <a:buNone/>
            </a:pPr>
            <a:r>
              <a:t/>
            </a:r>
            <a:endParaRPr/>
          </a:p>
        </p:txBody>
      </p:sp>
      <p:sp>
        <p:nvSpPr>
          <p:cNvPr id="199" name="Shape 19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3" name="Shape 203"/>
        <p:cNvGrpSpPr/>
        <p:nvPr/>
      </p:nvGrpSpPr>
      <p:grpSpPr>
        <a:xfrm>
          <a:off x="0" y="0"/>
          <a:ext cx="0" cy="0"/>
          <a:chOff x="0" y="0"/>
          <a:chExt cx="0" cy="0"/>
        </a:xfrm>
      </p:grpSpPr>
      <p:sp>
        <p:nvSpPr>
          <p:cNvPr id="204" name="Shape 204"/>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Paths quoted</a:t>
            </a:r>
          </a:p>
        </p:txBody>
      </p:sp>
      <p:sp>
        <p:nvSpPr>
          <p:cNvPr id="205" name="Shape 205"/>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2400">
                <a:solidFill>
                  <a:srgbClr val="555555"/>
                </a:solidFill>
                <a:highlight>
                  <a:srgbClr val="FFFFFF"/>
                </a:highlight>
                <a:latin typeface="Arial"/>
                <a:ea typeface="Arial"/>
                <a:cs typeface="Arial"/>
                <a:sym typeface="Arial"/>
              </a:rPr>
              <a:t>As mentioned previously, path components that name keys must be quoted if the unquoted key name is not legal in path expressions. Let </a:t>
            </a:r>
            <a:r>
              <a:rPr lang="en" sz="2400">
                <a:solidFill>
                  <a:srgbClr val="000000"/>
                </a:solidFill>
                <a:highlight>
                  <a:srgbClr val="FFFFFF"/>
                </a:highlight>
                <a:latin typeface="Courier New"/>
                <a:ea typeface="Courier New"/>
                <a:cs typeface="Courier New"/>
                <a:sym typeface="Courier New"/>
              </a:rPr>
              <a:t>$</a:t>
            </a:r>
            <a:r>
              <a:rPr lang="en" sz="2400">
                <a:solidFill>
                  <a:srgbClr val="555555"/>
                </a:solidFill>
                <a:highlight>
                  <a:srgbClr val="FFFFFF"/>
                </a:highlight>
                <a:latin typeface="Arial"/>
                <a:ea typeface="Arial"/>
                <a:cs typeface="Arial"/>
                <a:sym typeface="Arial"/>
              </a:rPr>
              <a:t> refer to this value:</a:t>
            </a:r>
          </a:p>
          <a:p>
            <a:pPr indent="0" lvl="0" marL="63500" rtl="0">
              <a:lnSpc>
                <a:spcPct val="100000"/>
              </a:lnSpc>
              <a:spcBef>
                <a:spcPts val="1500"/>
              </a:spcBef>
              <a:spcAft>
                <a:spcPts val="1500"/>
              </a:spcAft>
              <a:buNone/>
            </a:pPr>
            <a:r>
              <a:rPr lang="en" sz="2400">
                <a:solidFill>
                  <a:srgbClr val="000000"/>
                </a:solidFill>
                <a:highlight>
                  <a:srgbClr val="EEEEEE"/>
                </a:highlight>
                <a:latin typeface="Courier New"/>
                <a:ea typeface="Courier New"/>
                <a:cs typeface="Courier New"/>
                <a:sym typeface="Courier New"/>
              </a:rPr>
              <a:t>{"a fish": "shark", "a bird": "sparrow"}</a:t>
            </a:r>
            <a:br>
              <a:rPr lang="en" sz="2400">
                <a:solidFill>
                  <a:srgbClr val="000000"/>
                </a:solidFill>
                <a:highlight>
                  <a:srgbClr val="EEEEEE"/>
                </a:highlight>
                <a:latin typeface="Courier New"/>
                <a:ea typeface="Courier New"/>
                <a:cs typeface="Courier New"/>
                <a:sym typeface="Courier New"/>
              </a:rPr>
            </a:br>
          </a:p>
          <a:p>
            <a:pPr lvl="0" rtl="0">
              <a:lnSpc>
                <a:spcPct val="100000"/>
              </a:lnSpc>
              <a:spcBef>
                <a:spcPts val="0"/>
              </a:spcBef>
              <a:spcAft>
                <a:spcPts val="1100"/>
              </a:spcAft>
              <a:buNone/>
            </a:pPr>
            <a:r>
              <a:rPr lang="en" sz="2400">
                <a:solidFill>
                  <a:srgbClr val="555555"/>
                </a:solidFill>
                <a:highlight>
                  <a:srgbClr val="FFFFFF"/>
                </a:highlight>
                <a:latin typeface="Arial"/>
                <a:ea typeface="Arial"/>
                <a:cs typeface="Arial"/>
                <a:sym typeface="Arial"/>
              </a:rPr>
              <a:t>The keys both contain a space and must be quoted:</a:t>
            </a:r>
          </a:p>
          <a:p>
            <a:pPr indent="-381000" lvl="0" marL="749300" rtl="0">
              <a:lnSpc>
                <a:spcPct val="100000"/>
              </a:lnSpc>
              <a:spcBef>
                <a:spcPts val="0"/>
              </a:spcBef>
              <a:spcAft>
                <a:spcPts val="1100"/>
              </a:spcAft>
              <a:buClr>
                <a:srgbClr val="555555"/>
              </a:buClr>
              <a:buSzPct val="100000"/>
              <a:buFont typeface="Arial"/>
            </a:pPr>
            <a:r>
              <a:rPr lang="en" sz="2400">
                <a:solidFill>
                  <a:srgbClr val="000000"/>
                </a:solidFill>
                <a:highlight>
                  <a:srgbClr val="FFFFFF"/>
                </a:highlight>
                <a:latin typeface="Courier New"/>
                <a:ea typeface="Courier New"/>
                <a:cs typeface="Courier New"/>
                <a:sym typeface="Courier New"/>
              </a:rPr>
              <a:t>$."a fish"</a:t>
            </a:r>
            <a:r>
              <a:rPr lang="en" sz="2400">
                <a:solidFill>
                  <a:srgbClr val="555555"/>
                </a:solidFill>
                <a:highlight>
                  <a:srgbClr val="FFFFFF"/>
                </a:highlight>
                <a:latin typeface="Arial"/>
                <a:ea typeface="Arial"/>
                <a:cs typeface="Arial"/>
                <a:sym typeface="Arial"/>
              </a:rPr>
              <a:t> evaluates to </a:t>
            </a:r>
            <a:r>
              <a:rPr lang="en" sz="2400">
                <a:solidFill>
                  <a:srgbClr val="000000"/>
                </a:solidFill>
                <a:highlight>
                  <a:srgbClr val="FFFFFF"/>
                </a:highlight>
                <a:latin typeface="Courier New"/>
                <a:ea typeface="Courier New"/>
                <a:cs typeface="Courier New"/>
                <a:sym typeface="Courier New"/>
              </a:rPr>
              <a:t>shark</a:t>
            </a:r>
            <a:r>
              <a:rPr lang="en" sz="2400">
                <a:solidFill>
                  <a:srgbClr val="555555"/>
                </a:solidFill>
                <a:highlight>
                  <a:srgbClr val="FFFFFF"/>
                </a:highlight>
                <a:latin typeface="Arial"/>
                <a:ea typeface="Arial"/>
                <a:cs typeface="Arial"/>
                <a:sym typeface="Arial"/>
              </a:rPr>
              <a:t>.</a:t>
            </a:r>
          </a:p>
          <a:p>
            <a:pPr indent="-381000" lvl="0" marL="749300" rtl="0">
              <a:lnSpc>
                <a:spcPct val="100000"/>
              </a:lnSpc>
              <a:spcBef>
                <a:spcPts val="0"/>
              </a:spcBef>
              <a:spcAft>
                <a:spcPts val="1100"/>
              </a:spcAft>
              <a:buClr>
                <a:srgbClr val="555555"/>
              </a:buClr>
              <a:buSzPct val="100000"/>
              <a:buFont typeface="Arial"/>
            </a:pPr>
            <a:r>
              <a:rPr lang="en" sz="2400">
                <a:solidFill>
                  <a:srgbClr val="000000"/>
                </a:solidFill>
                <a:highlight>
                  <a:srgbClr val="FFFFFF"/>
                </a:highlight>
                <a:latin typeface="Courier New"/>
                <a:ea typeface="Courier New"/>
                <a:cs typeface="Courier New"/>
                <a:sym typeface="Courier New"/>
              </a:rPr>
              <a:t>$."a bird"</a:t>
            </a:r>
            <a:r>
              <a:rPr lang="en" sz="2400">
                <a:solidFill>
                  <a:srgbClr val="555555"/>
                </a:solidFill>
                <a:highlight>
                  <a:srgbClr val="FFFFFF"/>
                </a:highlight>
                <a:latin typeface="Arial"/>
                <a:ea typeface="Arial"/>
                <a:cs typeface="Arial"/>
                <a:sym typeface="Arial"/>
              </a:rPr>
              <a:t> evaluates to </a:t>
            </a:r>
            <a:r>
              <a:rPr lang="en" sz="2400">
                <a:solidFill>
                  <a:srgbClr val="000000"/>
                </a:solidFill>
                <a:highlight>
                  <a:srgbClr val="FFFFFF"/>
                </a:highlight>
                <a:latin typeface="Courier New"/>
                <a:ea typeface="Courier New"/>
                <a:cs typeface="Courier New"/>
                <a:sym typeface="Courier New"/>
              </a:rPr>
              <a:t>sparrow</a:t>
            </a:r>
            <a:r>
              <a:rPr lang="en" sz="2400">
                <a:solidFill>
                  <a:srgbClr val="555555"/>
                </a:solidFill>
                <a:highlight>
                  <a:srgbClr val="FFFFFF"/>
                </a:highlight>
                <a:latin typeface="Arial"/>
                <a:ea typeface="Arial"/>
                <a:cs typeface="Arial"/>
                <a:sym typeface="Arial"/>
              </a:rPr>
              <a:t>.</a:t>
            </a:r>
          </a:p>
          <a:p>
            <a:pPr lvl="0">
              <a:spcBef>
                <a:spcPts val="0"/>
              </a:spcBef>
              <a:buNone/>
            </a:pPr>
            <a:r>
              <a:t/>
            </a:r>
            <a:endParaRPr/>
          </a:p>
        </p:txBody>
      </p:sp>
      <p:sp>
        <p:nvSpPr>
          <p:cNvPr id="206" name="Shape 20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0" name="Shape 210"/>
        <p:cNvGrpSpPr/>
        <p:nvPr/>
      </p:nvGrpSpPr>
      <p:grpSpPr>
        <a:xfrm>
          <a:off x="0" y="0"/>
          <a:ext cx="0" cy="0"/>
          <a:chOff x="0" y="0"/>
          <a:chExt cx="0" cy="0"/>
        </a:xfrm>
      </p:grpSpPr>
      <p:sp>
        <p:nvSpPr>
          <p:cNvPr id="211" name="Shape 211"/>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Paths with wildcards</a:t>
            </a:r>
          </a:p>
        </p:txBody>
      </p:sp>
      <p:sp>
        <p:nvSpPr>
          <p:cNvPr id="212" name="Shape 212"/>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250">
                <a:solidFill>
                  <a:srgbClr val="555555"/>
                </a:solidFill>
                <a:highlight>
                  <a:srgbClr val="FFFFFF"/>
                </a:highlight>
                <a:latin typeface="Arial"/>
                <a:ea typeface="Arial"/>
                <a:cs typeface="Arial"/>
                <a:sym typeface="Arial"/>
              </a:rPr>
              <a:t>Paths that use wildcards evaluate to an array that can contain multiple values:</a:t>
            </a:r>
          </a:p>
          <a:p>
            <a:pPr indent="0" lvl="0" marL="63500" rtl="0">
              <a:lnSpc>
                <a:spcPct val="150000"/>
              </a:lnSpc>
              <a:spcBef>
                <a:spcPts val="1500"/>
              </a:spcBef>
              <a:spcAft>
                <a:spcPts val="1500"/>
              </a:spcAft>
              <a:buNone/>
            </a:pPr>
            <a:r>
              <a:rPr lang="en" sz="1200">
                <a:solidFill>
                  <a:srgbClr val="000000"/>
                </a:solidFill>
                <a:highlight>
                  <a:srgbClr val="EEEEEE"/>
                </a:highlight>
                <a:latin typeface="Courier New"/>
                <a:ea typeface="Courier New"/>
                <a:cs typeface="Courier New"/>
                <a:sym typeface="Courier New"/>
              </a:rPr>
              <a:t>mysql&gt; </a:t>
            </a:r>
            <a:r>
              <a:rPr b="1" lang="en" sz="1150">
                <a:solidFill>
                  <a:srgbClr val="000000"/>
                </a:solidFill>
                <a:highlight>
                  <a:srgbClr val="EEEEEE"/>
                </a:highlight>
                <a:latin typeface="Courier New"/>
                <a:ea typeface="Courier New"/>
                <a:cs typeface="Courier New"/>
                <a:sym typeface="Courier New"/>
              </a:rPr>
              <a:t>SELECT JSON_EXTRACT('{"a": 1, "b": 2, "c": [3, 4, 5]}',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JSON_EXTRACT('{"a": 1, "b": 2, "c": [3, 4, 5]}', '$.*')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[1, 2, [3, 4, 5]]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mysql&gt; </a:t>
            </a:r>
            <a:r>
              <a:rPr b="1" lang="en" sz="1150">
                <a:solidFill>
                  <a:srgbClr val="000000"/>
                </a:solidFill>
                <a:highlight>
                  <a:srgbClr val="EEEEEE"/>
                </a:highlight>
                <a:latin typeface="Courier New"/>
                <a:ea typeface="Courier New"/>
                <a:cs typeface="Courier New"/>
                <a:sym typeface="Courier New"/>
              </a:rPr>
              <a:t>SELECT JSON_EXTRACT('{"a": 1, "b": 2, "c": [3, 4, 5]}', '$.c[*]');</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JSON_EXTRACT('{"a": 1, "b": 2, "c": [3, 4, 5]}', '$.c[*]')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[3, 4, 5]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p>
          <a:p>
            <a:pPr lvl="0">
              <a:spcBef>
                <a:spcPts val="0"/>
              </a:spcBef>
              <a:buNone/>
            </a:pPr>
            <a:r>
              <a:t/>
            </a:r>
            <a:endParaRPr/>
          </a:p>
        </p:txBody>
      </p:sp>
      <p:sp>
        <p:nvSpPr>
          <p:cNvPr id="213" name="Shape 21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7" name="Shape 217"/>
        <p:cNvGrpSpPr/>
        <p:nvPr/>
      </p:nvGrpSpPr>
      <p:grpSpPr>
        <a:xfrm>
          <a:off x="0" y="0"/>
          <a:ext cx="0" cy="0"/>
          <a:chOff x="0" y="0"/>
          <a:chExt cx="0" cy="0"/>
        </a:xfrm>
      </p:grpSpPr>
      <p:sp>
        <p:nvSpPr>
          <p:cNvPr id="218" name="Shape 218"/>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column-&gt;path</a:t>
            </a:r>
          </a:p>
        </p:txBody>
      </p:sp>
      <p:sp>
        <p:nvSpPr>
          <p:cNvPr id="219" name="Shape 219"/>
          <p:cNvSpPr txBox="1"/>
          <p:nvPr>
            <p:ph idx="1" type="body"/>
          </p:nvPr>
        </p:nvSpPr>
        <p:spPr>
          <a:xfrm>
            <a:off x="311700" y="1152475"/>
            <a:ext cx="8520599" cy="3416400"/>
          </a:xfrm>
          <a:prstGeom prst="rect">
            <a:avLst/>
          </a:prstGeom>
        </p:spPr>
        <p:txBody>
          <a:bodyPr anchorCtr="0" anchor="t" bIns="91425" lIns="91425" rIns="91425" tIns="91425">
            <a:noAutofit/>
          </a:bodyPr>
          <a:lstStyle/>
          <a:p>
            <a:pPr lvl="0">
              <a:spcBef>
                <a:spcPts val="0"/>
              </a:spcBef>
              <a:buNone/>
            </a:pPr>
            <a:r>
              <a:rPr lang="en" sz="2400">
                <a:solidFill>
                  <a:srgbClr val="555555"/>
                </a:solidFill>
                <a:highlight>
                  <a:srgbClr val="FFFFFF"/>
                </a:highlight>
                <a:latin typeface="Arial"/>
                <a:ea typeface="Arial"/>
                <a:cs typeface="Arial"/>
                <a:sym typeface="Arial"/>
              </a:rPr>
              <a:t>In MySQL 5.7.9 and later, you can use </a:t>
            </a:r>
            <a:r>
              <a:rPr b="1" i="1" lang="en" sz="2400" u="sng">
                <a:solidFill>
                  <a:srgbClr val="000000"/>
                </a:solidFill>
                <a:highlight>
                  <a:srgbClr val="FFFFFF"/>
                </a:highlight>
                <a:latin typeface="Courier New"/>
                <a:ea typeface="Courier New"/>
                <a:cs typeface="Courier New"/>
                <a:sym typeface="Courier New"/>
                <a:hlinkClick r:id="rId3"/>
              </a:rPr>
              <a:t>column</a:t>
            </a:r>
            <a:r>
              <a:rPr lang="en" sz="2400" u="sng">
                <a:solidFill>
                  <a:srgbClr val="000000"/>
                </a:solidFill>
                <a:highlight>
                  <a:srgbClr val="FFFFFF"/>
                </a:highlight>
                <a:latin typeface="Courier New"/>
                <a:ea typeface="Courier New"/>
                <a:cs typeface="Courier New"/>
                <a:sym typeface="Courier New"/>
                <a:hlinkClick r:id="rId4"/>
              </a:rPr>
              <a:t>-&gt;</a:t>
            </a:r>
            <a:r>
              <a:rPr b="1" i="1" lang="en" sz="2400" u="sng">
                <a:solidFill>
                  <a:srgbClr val="000000"/>
                </a:solidFill>
                <a:highlight>
                  <a:srgbClr val="FFFFFF"/>
                </a:highlight>
                <a:latin typeface="Courier New"/>
                <a:ea typeface="Courier New"/>
                <a:cs typeface="Courier New"/>
                <a:sym typeface="Courier New"/>
                <a:hlinkClick r:id="rId5"/>
              </a:rPr>
              <a:t>path</a:t>
            </a:r>
            <a:r>
              <a:rPr lang="en" sz="2400">
                <a:solidFill>
                  <a:srgbClr val="555555"/>
                </a:solidFill>
                <a:highlight>
                  <a:srgbClr val="FFFFFF"/>
                </a:highlight>
                <a:latin typeface="Arial"/>
                <a:ea typeface="Arial"/>
                <a:cs typeface="Arial"/>
                <a:sym typeface="Arial"/>
              </a:rPr>
              <a:t> with a JSON column identifier and JSON path expression as a synonym for </a:t>
            </a:r>
            <a:r>
              <a:rPr lang="en" sz="2400" u="sng">
                <a:solidFill>
                  <a:srgbClr val="000000"/>
                </a:solidFill>
                <a:highlight>
                  <a:srgbClr val="FFFFFF"/>
                </a:highlight>
                <a:latin typeface="Courier New"/>
                <a:ea typeface="Courier New"/>
                <a:cs typeface="Courier New"/>
                <a:sym typeface="Courier New"/>
                <a:hlinkClick r:id="rId6"/>
              </a:rPr>
              <a:t>JSON_EXTRACT(</a:t>
            </a:r>
            <a:r>
              <a:rPr b="1" i="1" lang="en" sz="2400" u="sng">
                <a:solidFill>
                  <a:srgbClr val="000000"/>
                </a:solidFill>
                <a:highlight>
                  <a:srgbClr val="FFFFFF"/>
                </a:highlight>
                <a:latin typeface="Courier New"/>
                <a:ea typeface="Courier New"/>
                <a:cs typeface="Courier New"/>
                <a:sym typeface="Courier New"/>
                <a:hlinkClick r:id="rId7"/>
              </a:rPr>
              <a:t>column</a:t>
            </a:r>
            <a:r>
              <a:rPr lang="en" sz="2400" u="sng">
                <a:solidFill>
                  <a:srgbClr val="000000"/>
                </a:solidFill>
                <a:highlight>
                  <a:srgbClr val="FFFFFF"/>
                </a:highlight>
                <a:latin typeface="Courier New"/>
                <a:ea typeface="Courier New"/>
                <a:cs typeface="Courier New"/>
                <a:sym typeface="Courier New"/>
                <a:hlinkClick r:id="rId8"/>
              </a:rPr>
              <a:t>, </a:t>
            </a:r>
            <a:r>
              <a:rPr b="1" i="1" lang="en" sz="2400" u="sng">
                <a:solidFill>
                  <a:srgbClr val="000000"/>
                </a:solidFill>
                <a:highlight>
                  <a:srgbClr val="FFFFFF"/>
                </a:highlight>
                <a:latin typeface="Courier New"/>
                <a:ea typeface="Courier New"/>
                <a:cs typeface="Courier New"/>
                <a:sym typeface="Courier New"/>
                <a:hlinkClick r:id="rId9"/>
              </a:rPr>
              <a:t>path</a:t>
            </a:r>
            <a:r>
              <a:rPr lang="en" sz="2400" u="sng">
                <a:solidFill>
                  <a:srgbClr val="000000"/>
                </a:solidFill>
                <a:highlight>
                  <a:srgbClr val="FFFFFF"/>
                </a:highlight>
                <a:latin typeface="Courier New"/>
                <a:ea typeface="Courier New"/>
                <a:cs typeface="Courier New"/>
                <a:sym typeface="Courier New"/>
                <a:hlinkClick r:id="rId10"/>
              </a:rPr>
              <a:t>)</a:t>
            </a:r>
          </a:p>
        </p:txBody>
      </p:sp>
      <p:sp>
        <p:nvSpPr>
          <p:cNvPr id="220" name="Shape 22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4" name="Shape 224"/>
        <p:cNvGrpSpPr/>
        <p:nvPr/>
      </p:nvGrpSpPr>
      <p:grpSpPr>
        <a:xfrm>
          <a:off x="0" y="0"/>
          <a:ext cx="0" cy="0"/>
          <a:chOff x="0" y="0"/>
          <a:chExt cx="0" cy="0"/>
        </a:xfrm>
      </p:grpSpPr>
      <p:sp>
        <p:nvSpPr>
          <p:cNvPr id="225" name="Shape 225"/>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Comparison and Ordering</a:t>
            </a:r>
          </a:p>
        </p:txBody>
      </p:sp>
      <p:sp>
        <p:nvSpPr>
          <p:cNvPr id="226" name="Shape 226"/>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2400">
                <a:solidFill>
                  <a:srgbClr val="555555"/>
                </a:solidFill>
                <a:highlight>
                  <a:srgbClr val="FFFFFF"/>
                </a:highlight>
                <a:latin typeface="Arial"/>
                <a:ea typeface="Arial"/>
                <a:cs typeface="Arial"/>
                <a:sym typeface="Arial"/>
              </a:rPr>
              <a:t>JSON values can be compared using the </a:t>
            </a:r>
            <a:r>
              <a:rPr b="1" lang="en" sz="2400" u="sng">
                <a:solidFill>
                  <a:srgbClr val="000000"/>
                </a:solidFill>
                <a:highlight>
                  <a:srgbClr val="FFFFFF"/>
                </a:highlight>
                <a:latin typeface="Courier New"/>
                <a:ea typeface="Courier New"/>
                <a:cs typeface="Courier New"/>
                <a:sym typeface="Courier New"/>
                <a:hlinkClick r:id="rId3"/>
              </a:rPr>
              <a:t>=</a:t>
            </a:r>
            <a:r>
              <a:rPr lang="en" sz="2400">
                <a:solidFill>
                  <a:srgbClr val="555555"/>
                </a:solidFill>
                <a:highlight>
                  <a:srgbClr val="FFFFFF"/>
                </a:highlight>
                <a:latin typeface="Arial"/>
                <a:ea typeface="Arial"/>
                <a:cs typeface="Arial"/>
                <a:sym typeface="Arial"/>
              </a:rPr>
              <a:t>, </a:t>
            </a:r>
            <a:r>
              <a:rPr b="1" lang="en" sz="2400" u="sng">
                <a:solidFill>
                  <a:srgbClr val="000000"/>
                </a:solidFill>
                <a:highlight>
                  <a:srgbClr val="FFFFFF"/>
                </a:highlight>
                <a:latin typeface="Courier New"/>
                <a:ea typeface="Courier New"/>
                <a:cs typeface="Courier New"/>
                <a:sym typeface="Courier New"/>
                <a:hlinkClick r:id="rId4"/>
              </a:rPr>
              <a:t>&lt;</a:t>
            </a:r>
            <a:r>
              <a:rPr lang="en" sz="2400">
                <a:solidFill>
                  <a:srgbClr val="555555"/>
                </a:solidFill>
                <a:highlight>
                  <a:srgbClr val="FFFFFF"/>
                </a:highlight>
                <a:latin typeface="Arial"/>
                <a:ea typeface="Arial"/>
                <a:cs typeface="Arial"/>
                <a:sym typeface="Arial"/>
              </a:rPr>
              <a:t>, </a:t>
            </a:r>
            <a:r>
              <a:rPr b="1" lang="en" sz="2400" u="sng">
                <a:solidFill>
                  <a:srgbClr val="000000"/>
                </a:solidFill>
                <a:highlight>
                  <a:srgbClr val="FFFFFF"/>
                </a:highlight>
                <a:latin typeface="Courier New"/>
                <a:ea typeface="Courier New"/>
                <a:cs typeface="Courier New"/>
                <a:sym typeface="Courier New"/>
                <a:hlinkClick r:id="rId5"/>
              </a:rPr>
              <a:t>&lt;=</a:t>
            </a:r>
            <a:r>
              <a:rPr lang="en" sz="2400">
                <a:solidFill>
                  <a:srgbClr val="555555"/>
                </a:solidFill>
                <a:highlight>
                  <a:srgbClr val="FFFFFF"/>
                </a:highlight>
                <a:latin typeface="Arial"/>
                <a:ea typeface="Arial"/>
                <a:cs typeface="Arial"/>
                <a:sym typeface="Arial"/>
              </a:rPr>
              <a:t>, </a:t>
            </a:r>
            <a:r>
              <a:rPr b="1" lang="en" sz="2400" u="sng">
                <a:solidFill>
                  <a:srgbClr val="000000"/>
                </a:solidFill>
                <a:highlight>
                  <a:srgbClr val="FFFFFF"/>
                </a:highlight>
                <a:latin typeface="Courier New"/>
                <a:ea typeface="Courier New"/>
                <a:cs typeface="Courier New"/>
                <a:sym typeface="Courier New"/>
                <a:hlinkClick r:id="rId6"/>
              </a:rPr>
              <a:t>&gt;</a:t>
            </a:r>
            <a:r>
              <a:rPr lang="en" sz="2400">
                <a:solidFill>
                  <a:srgbClr val="555555"/>
                </a:solidFill>
                <a:highlight>
                  <a:srgbClr val="FFFFFF"/>
                </a:highlight>
                <a:latin typeface="Arial"/>
                <a:ea typeface="Arial"/>
                <a:cs typeface="Arial"/>
                <a:sym typeface="Arial"/>
              </a:rPr>
              <a:t>, </a:t>
            </a:r>
            <a:r>
              <a:rPr b="1" lang="en" sz="2400" u="sng">
                <a:solidFill>
                  <a:srgbClr val="000000"/>
                </a:solidFill>
                <a:highlight>
                  <a:srgbClr val="FFFFFF"/>
                </a:highlight>
                <a:latin typeface="Courier New"/>
                <a:ea typeface="Courier New"/>
                <a:cs typeface="Courier New"/>
                <a:sym typeface="Courier New"/>
                <a:hlinkClick r:id="rId7"/>
              </a:rPr>
              <a:t>&gt;=</a:t>
            </a:r>
            <a:r>
              <a:rPr lang="en" sz="2400">
                <a:solidFill>
                  <a:srgbClr val="555555"/>
                </a:solidFill>
                <a:highlight>
                  <a:srgbClr val="FFFFFF"/>
                </a:highlight>
                <a:latin typeface="Arial"/>
                <a:ea typeface="Arial"/>
                <a:cs typeface="Arial"/>
                <a:sym typeface="Arial"/>
              </a:rPr>
              <a:t>, </a:t>
            </a:r>
            <a:r>
              <a:rPr b="1" lang="en" sz="2400" u="sng">
                <a:solidFill>
                  <a:srgbClr val="000000"/>
                </a:solidFill>
                <a:highlight>
                  <a:srgbClr val="FFFFFF"/>
                </a:highlight>
                <a:latin typeface="Courier New"/>
                <a:ea typeface="Courier New"/>
                <a:cs typeface="Courier New"/>
                <a:sym typeface="Courier New"/>
                <a:hlinkClick r:id="rId8"/>
              </a:rPr>
              <a:t>&lt;&gt;</a:t>
            </a:r>
            <a:r>
              <a:rPr lang="en" sz="2400">
                <a:solidFill>
                  <a:srgbClr val="555555"/>
                </a:solidFill>
                <a:highlight>
                  <a:srgbClr val="FFFFFF"/>
                </a:highlight>
                <a:latin typeface="Arial"/>
                <a:ea typeface="Arial"/>
                <a:cs typeface="Arial"/>
                <a:sym typeface="Arial"/>
              </a:rPr>
              <a:t>, </a:t>
            </a:r>
            <a:r>
              <a:rPr b="1" lang="en" sz="2400" u="sng">
                <a:solidFill>
                  <a:srgbClr val="000000"/>
                </a:solidFill>
                <a:highlight>
                  <a:srgbClr val="FFFFFF"/>
                </a:highlight>
                <a:latin typeface="Courier New"/>
                <a:ea typeface="Courier New"/>
                <a:cs typeface="Courier New"/>
                <a:sym typeface="Courier New"/>
                <a:hlinkClick r:id="rId9"/>
              </a:rPr>
              <a:t>!=</a:t>
            </a:r>
            <a:r>
              <a:rPr lang="en" sz="2400">
                <a:solidFill>
                  <a:srgbClr val="555555"/>
                </a:solidFill>
                <a:highlight>
                  <a:srgbClr val="FFFFFF"/>
                </a:highlight>
                <a:latin typeface="Arial"/>
                <a:ea typeface="Arial"/>
                <a:cs typeface="Arial"/>
                <a:sym typeface="Arial"/>
              </a:rPr>
              <a:t>, and </a:t>
            </a:r>
            <a:r>
              <a:rPr b="1" lang="en" sz="2400" u="sng">
                <a:solidFill>
                  <a:srgbClr val="000000"/>
                </a:solidFill>
                <a:highlight>
                  <a:srgbClr val="FFFFFF"/>
                </a:highlight>
                <a:latin typeface="Courier New"/>
                <a:ea typeface="Courier New"/>
                <a:cs typeface="Courier New"/>
                <a:sym typeface="Courier New"/>
                <a:hlinkClick r:id="rId10"/>
              </a:rPr>
              <a:t>&lt;=&gt;</a:t>
            </a:r>
            <a:r>
              <a:rPr lang="en" sz="2400">
                <a:solidFill>
                  <a:srgbClr val="555555"/>
                </a:solidFill>
                <a:highlight>
                  <a:srgbClr val="FFFFFF"/>
                </a:highlight>
                <a:latin typeface="Arial"/>
                <a:ea typeface="Arial"/>
                <a:cs typeface="Arial"/>
                <a:sym typeface="Arial"/>
              </a:rPr>
              <a:t> operators.</a:t>
            </a:r>
          </a:p>
          <a:p>
            <a:pPr lvl="0" rtl="0">
              <a:lnSpc>
                <a:spcPct val="100000"/>
              </a:lnSpc>
              <a:spcBef>
                <a:spcPts val="0"/>
              </a:spcBef>
              <a:spcAft>
                <a:spcPts val="1100"/>
              </a:spcAft>
              <a:buNone/>
            </a:pPr>
            <a:r>
              <a:rPr lang="en" sz="2400">
                <a:solidFill>
                  <a:srgbClr val="555555"/>
                </a:solidFill>
                <a:highlight>
                  <a:srgbClr val="FFFFFF"/>
                </a:highlight>
                <a:latin typeface="Arial"/>
                <a:ea typeface="Arial"/>
                <a:cs typeface="Arial"/>
                <a:sym typeface="Arial"/>
              </a:rPr>
              <a:t>The following comparison operators and functions </a:t>
            </a:r>
            <a:r>
              <a:rPr b="1" lang="en" sz="2400" u="sng">
                <a:solidFill>
                  <a:srgbClr val="FF0000"/>
                </a:solidFill>
                <a:highlight>
                  <a:srgbClr val="FFFFFF"/>
                </a:highlight>
                <a:latin typeface="Arial"/>
                <a:ea typeface="Arial"/>
                <a:cs typeface="Arial"/>
                <a:sym typeface="Arial"/>
              </a:rPr>
              <a:t>are not yet supported with JSON values</a:t>
            </a:r>
            <a:r>
              <a:rPr lang="en" sz="2400" u="sng">
                <a:solidFill>
                  <a:srgbClr val="FF0000"/>
                </a:solidFill>
                <a:highlight>
                  <a:srgbClr val="FFFFFF"/>
                </a:highlight>
                <a:latin typeface="Arial"/>
                <a:ea typeface="Arial"/>
                <a:cs typeface="Arial"/>
                <a:sym typeface="Arial"/>
              </a:rPr>
              <a:t>:</a:t>
            </a:r>
          </a:p>
          <a:p>
            <a:pPr indent="-381000" lvl="0" marL="749300" rtl="0">
              <a:lnSpc>
                <a:spcPct val="100000"/>
              </a:lnSpc>
              <a:spcBef>
                <a:spcPts val="0"/>
              </a:spcBef>
              <a:spcAft>
                <a:spcPts val="1100"/>
              </a:spcAft>
              <a:buClr>
                <a:srgbClr val="555555"/>
              </a:buClr>
              <a:buSzPct val="100000"/>
              <a:buFont typeface="Arial"/>
            </a:pPr>
            <a:r>
              <a:rPr lang="en" sz="2400" u="sng">
                <a:solidFill>
                  <a:srgbClr val="000000"/>
                </a:solidFill>
                <a:highlight>
                  <a:srgbClr val="FFFFFF"/>
                </a:highlight>
                <a:latin typeface="Courier New"/>
                <a:ea typeface="Courier New"/>
                <a:cs typeface="Courier New"/>
                <a:sym typeface="Courier New"/>
                <a:hlinkClick r:id="rId11"/>
              </a:rPr>
              <a:t>BETWEEN</a:t>
            </a:r>
          </a:p>
          <a:p>
            <a:pPr indent="-381000" lvl="0" marL="749300" rtl="0">
              <a:lnSpc>
                <a:spcPct val="100000"/>
              </a:lnSpc>
              <a:spcBef>
                <a:spcPts val="0"/>
              </a:spcBef>
              <a:spcAft>
                <a:spcPts val="1100"/>
              </a:spcAft>
              <a:buClr>
                <a:srgbClr val="555555"/>
              </a:buClr>
              <a:buSzPct val="100000"/>
              <a:buFont typeface="Arial"/>
            </a:pPr>
            <a:r>
              <a:rPr lang="en" sz="2400" u="sng">
                <a:solidFill>
                  <a:srgbClr val="000000"/>
                </a:solidFill>
                <a:highlight>
                  <a:srgbClr val="FFFFFF"/>
                </a:highlight>
                <a:latin typeface="Courier New"/>
                <a:ea typeface="Courier New"/>
                <a:cs typeface="Courier New"/>
                <a:sym typeface="Courier New"/>
                <a:hlinkClick r:id="rId12"/>
              </a:rPr>
              <a:t>IN()</a:t>
            </a:r>
          </a:p>
          <a:p>
            <a:pPr indent="-381000" lvl="0" marL="749300" rtl="0">
              <a:lnSpc>
                <a:spcPct val="100000"/>
              </a:lnSpc>
              <a:spcBef>
                <a:spcPts val="0"/>
              </a:spcBef>
              <a:spcAft>
                <a:spcPts val="1100"/>
              </a:spcAft>
              <a:buClr>
                <a:srgbClr val="555555"/>
              </a:buClr>
              <a:buSzPct val="100000"/>
              <a:buFont typeface="Arial"/>
            </a:pPr>
            <a:r>
              <a:rPr lang="en" sz="2400" u="sng">
                <a:solidFill>
                  <a:srgbClr val="000000"/>
                </a:solidFill>
                <a:highlight>
                  <a:srgbClr val="FFFFFF"/>
                </a:highlight>
                <a:latin typeface="Courier New"/>
                <a:ea typeface="Courier New"/>
                <a:cs typeface="Courier New"/>
                <a:sym typeface="Courier New"/>
                <a:hlinkClick r:id="rId13"/>
              </a:rPr>
              <a:t>GREATEST()</a:t>
            </a:r>
          </a:p>
          <a:p>
            <a:pPr indent="-381000" lvl="0" marL="749300" rtl="0">
              <a:lnSpc>
                <a:spcPct val="100000"/>
              </a:lnSpc>
              <a:spcBef>
                <a:spcPts val="0"/>
              </a:spcBef>
              <a:spcAft>
                <a:spcPts val="1100"/>
              </a:spcAft>
              <a:buClr>
                <a:srgbClr val="555555"/>
              </a:buClr>
              <a:buSzPct val="100000"/>
              <a:buFont typeface="Arial"/>
            </a:pPr>
            <a:r>
              <a:rPr lang="en" sz="2400" u="sng">
                <a:solidFill>
                  <a:srgbClr val="000000"/>
                </a:solidFill>
                <a:highlight>
                  <a:srgbClr val="FFFFFF"/>
                </a:highlight>
                <a:latin typeface="Courier New"/>
                <a:ea typeface="Courier New"/>
                <a:cs typeface="Courier New"/>
                <a:sym typeface="Courier New"/>
                <a:hlinkClick r:id="rId14"/>
              </a:rPr>
              <a:t>LEAST()</a:t>
            </a:r>
          </a:p>
          <a:p>
            <a:pPr lvl="0" rtl="0">
              <a:lnSpc>
                <a:spcPct val="100000"/>
              </a:lnSpc>
              <a:spcBef>
                <a:spcPts val="0"/>
              </a:spcBef>
              <a:spcAft>
                <a:spcPts val="1100"/>
              </a:spcAft>
              <a:buNone/>
            </a:pPr>
            <a:r>
              <a:rPr lang="en"/>
              <a:t>See the manual for details on casting and ordering details and conversion orders</a:t>
            </a:r>
          </a:p>
        </p:txBody>
      </p:sp>
      <p:sp>
        <p:nvSpPr>
          <p:cNvPr id="227" name="Shape 22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1" name="Shape 231"/>
        <p:cNvGrpSpPr/>
        <p:nvPr/>
      </p:nvGrpSpPr>
      <p:grpSpPr>
        <a:xfrm>
          <a:off x="0" y="0"/>
          <a:ext cx="0" cy="0"/>
          <a:chOff x="0" y="0"/>
          <a:chExt cx="0" cy="0"/>
        </a:xfrm>
      </p:grpSpPr>
      <p:sp>
        <p:nvSpPr>
          <p:cNvPr id="232" name="Shape 232"/>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ORDER BY and GROUP BY</a:t>
            </a:r>
          </a:p>
        </p:txBody>
      </p:sp>
      <p:sp>
        <p:nvSpPr>
          <p:cNvPr id="233" name="Shape 233"/>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a:solidFill>
                  <a:srgbClr val="000000"/>
                </a:solidFill>
                <a:highlight>
                  <a:srgbClr val="FFFFFF"/>
                </a:highlight>
                <a:latin typeface="Courier New"/>
                <a:ea typeface="Courier New"/>
                <a:cs typeface="Courier New"/>
                <a:sym typeface="Courier New"/>
              </a:rPr>
              <a:t>ORDER BY</a:t>
            </a:r>
            <a:r>
              <a:rPr lang="en">
                <a:solidFill>
                  <a:srgbClr val="555555"/>
                </a:solidFill>
                <a:highlight>
                  <a:srgbClr val="FFFFFF"/>
                </a:highlight>
                <a:latin typeface="Arial"/>
                <a:ea typeface="Arial"/>
                <a:cs typeface="Arial"/>
                <a:sym typeface="Arial"/>
              </a:rPr>
              <a:t> and </a:t>
            </a:r>
            <a:r>
              <a:rPr lang="en">
                <a:solidFill>
                  <a:srgbClr val="000000"/>
                </a:solidFill>
                <a:highlight>
                  <a:srgbClr val="FFFFFF"/>
                </a:highlight>
                <a:latin typeface="Courier New"/>
                <a:ea typeface="Courier New"/>
                <a:cs typeface="Courier New"/>
                <a:sym typeface="Courier New"/>
              </a:rPr>
              <a:t>GROUP BY</a:t>
            </a:r>
            <a:r>
              <a:rPr lang="en">
                <a:solidFill>
                  <a:srgbClr val="555555"/>
                </a:solidFill>
                <a:highlight>
                  <a:srgbClr val="FFFFFF"/>
                </a:highlight>
                <a:latin typeface="Arial"/>
                <a:ea typeface="Arial"/>
                <a:cs typeface="Arial"/>
                <a:sym typeface="Arial"/>
              </a:rPr>
              <a:t> for JSON values works according to these principles:</a:t>
            </a:r>
          </a:p>
          <a:p>
            <a:pPr indent="-342900" lvl="0" marL="749300" rtl="0">
              <a:lnSpc>
                <a:spcPct val="100000"/>
              </a:lnSpc>
              <a:spcBef>
                <a:spcPts val="0"/>
              </a:spcBef>
              <a:spcAft>
                <a:spcPts val="1100"/>
              </a:spcAft>
              <a:buClr>
                <a:srgbClr val="555555"/>
              </a:buClr>
              <a:buSzPct val="100000"/>
              <a:buFont typeface="Arial"/>
            </a:pPr>
            <a:r>
              <a:rPr lang="en">
                <a:solidFill>
                  <a:srgbClr val="555555"/>
                </a:solidFill>
                <a:highlight>
                  <a:srgbClr val="FFFFFF"/>
                </a:highlight>
                <a:latin typeface="Arial"/>
                <a:ea typeface="Arial"/>
                <a:cs typeface="Arial"/>
                <a:sym typeface="Arial"/>
              </a:rPr>
              <a:t>Ordering of scalar JSON values uses the same rules as in the preceding discussion.</a:t>
            </a:r>
          </a:p>
          <a:p>
            <a:pPr indent="-342900" lvl="0" marL="749300" rtl="0">
              <a:lnSpc>
                <a:spcPct val="100000"/>
              </a:lnSpc>
              <a:spcBef>
                <a:spcPts val="0"/>
              </a:spcBef>
              <a:spcAft>
                <a:spcPts val="1100"/>
              </a:spcAft>
              <a:buClr>
                <a:srgbClr val="555555"/>
              </a:buClr>
              <a:buSzPct val="100000"/>
              <a:buFont typeface="Arial"/>
            </a:pPr>
            <a:r>
              <a:rPr lang="en">
                <a:solidFill>
                  <a:srgbClr val="555555"/>
                </a:solidFill>
                <a:highlight>
                  <a:srgbClr val="FFFFFF"/>
                </a:highlight>
                <a:latin typeface="Arial"/>
                <a:ea typeface="Arial"/>
                <a:cs typeface="Arial"/>
                <a:sym typeface="Arial"/>
              </a:rPr>
              <a:t>For ascending sorts, SQL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orders before all JSON values, including the JSON null literal; for descending sorts, SQL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orders after all JSON values, including the JSON null literal.</a:t>
            </a:r>
          </a:p>
          <a:p>
            <a:pPr indent="-342900" lvl="0" marL="749300" rtl="0">
              <a:lnSpc>
                <a:spcPct val="100000"/>
              </a:lnSpc>
              <a:spcBef>
                <a:spcPts val="0"/>
              </a:spcBef>
              <a:spcAft>
                <a:spcPts val="1100"/>
              </a:spcAft>
              <a:buClr>
                <a:srgbClr val="555555"/>
              </a:buClr>
              <a:buSzPct val="100000"/>
              <a:buFont typeface="Arial"/>
            </a:pPr>
            <a:r>
              <a:rPr lang="en">
                <a:solidFill>
                  <a:srgbClr val="555555"/>
                </a:solidFill>
                <a:highlight>
                  <a:srgbClr val="FFFFFF"/>
                </a:highlight>
                <a:latin typeface="Arial"/>
                <a:ea typeface="Arial"/>
                <a:cs typeface="Arial"/>
                <a:sym typeface="Arial"/>
              </a:rPr>
              <a:t>Sort keys for JSON values are bound by the value of the </a:t>
            </a:r>
            <a:r>
              <a:rPr lang="en" u="sng">
                <a:solidFill>
                  <a:srgbClr val="000000"/>
                </a:solidFill>
                <a:highlight>
                  <a:srgbClr val="FFFFFF"/>
                </a:highlight>
                <a:latin typeface="Courier New"/>
                <a:ea typeface="Courier New"/>
                <a:cs typeface="Courier New"/>
                <a:sym typeface="Courier New"/>
                <a:hlinkClick r:id="rId3"/>
              </a:rPr>
              <a:t>max_sort_length</a:t>
            </a:r>
            <a:r>
              <a:rPr lang="en">
                <a:solidFill>
                  <a:srgbClr val="555555"/>
                </a:solidFill>
                <a:highlight>
                  <a:srgbClr val="FFFFFF"/>
                </a:highlight>
                <a:latin typeface="Arial"/>
                <a:ea typeface="Arial"/>
                <a:cs typeface="Arial"/>
                <a:sym typeface="Arial"/>
              </a:rPr>
              <a:t> system variable, so keys that differ only after the first </a:t>
            </a:r>
            <a:r>
              <a:rPr lang="en" u="sng">
                <a:solidFill>
                  <a:srgbClr val="000000"/>
                </a:solidFill>
                <a:highlight>
                  <a:srgbClr val="FFFFFF"/>
                </a:highlight>
                <a:latin typeface="Courier New"/>
                <a:ea typeface="Courier New"/>
                <a:cs typeface="Courier New"/>
                <a:sym typeface="Courier New"/>
                <a:hlinkClick r:id="rId4"/>
              </a:rPr>
              <a:t>max_sort_length</a:t>
            </a:r>
            <a:r>
              <a:rPr lang="en">
                <a:solidFill>
                  <a:srgbClr val="555555"/>
                </a:solidFill>
                <a:highlight>
                  <a:srgbClr val="FFFFFF"/>
                </a:highlight>
                <a:latin typeface="Arial"/>
                <a:ea typeface="Arial"/>
                <a:cs typeface="Arial"/>
                <a:sym typeface="Arial"/>
              </a:rPr>
              <a:t> bytes compare as equal.</a:t>
            </a:r>
          </a:p>
          <a:p>
            <a:pPr indent="-342900" lvl="0" marL="749300" rtl="0">
              <a:lnSpc>
                <a:spcPct val="100000"/>
              </a:lnSpc>
              <a:spcBef>
                <a:spcPts val="0"/>
              </a:spcBef>
              <a:spcAft>
                <a:spcPts val="1100"/>
              </a:spcAft>
              <a:buClr>
                <a:srgbClr val="555555"/>
              </a:buClr>
              <a:buSzPct val="100000"/>
              <a:buFont typeface="Arial"/>
            </a:pPr>
            <a:r>
              <a:rPr lang="en">
                <a:solidFill>
                  <a:srgbClr val="555555"/>
                </a:solidFill>
                <a:highlight>
                  <a:srgbClr val="FFFFFF"/>
                </a:highlight>
                <a:latin typeface="Arial"/>
                <a:ea typeface="Arial"/>
                <a:cs typeface="Arial"/>
                <a:sym typeface="Arial"/>
              </a:rPr>
              <a:t>Sorting of nonscalar values is not currently supported and a warning occurs.</a:t>
            </a:r>
          </a:p>
          <a:p>
            <a:pPr lvl="0">
              <a:spcBef>
                <a:spcPts val="0"/>
              </a:spcBef>
              <a:buNone/>
            </a:pPr>
            <a:r>
              <a:t/>
            </a:r>
            <a:endParaRPr/>
          </a:p>
        </p:txBody>
      </p:sp>
      <p:sp>
        <p:nvSpPr>
          <p:cNvPr id="234" name="Shape 23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8" name="Shape 238"/>
        <p:cNvGrpSpPr/>
        <p:nvPr/>
      </p:nvGrpSpPr>
      <p:grpSpPr>
        <a:xfrm>
          <a:off x="0" y="0"/>
          <a:ext cx="0" cy="0"/>
          <a:chOff x="0" y="0"/>
          <a:chExt cx="0" cy="0"/>
        </a:xfrm>
      </p:grpSpPr>
      <p:sp>
        <p:nvSpPr>
          <p:cNvPr id="239" name="Shape 239"/>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EXAMPLE with cast</a:t>
            </a:r>
          </a:p>
        </p:txBody>
      </p:sp>
      <p:sp>
        <p:nvSpPr>
          <p:cNvPr id="240" name="Shape 240"/>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2400">
                <a:solidFill>
                  <a:srgbClr val="555555"/>
                </a:solidFill>
                <a:highlight>
                  <a:srgbClr val="FFFFFF"/>
                </a:highlight>
                <a:latin typeface="Arial"/>
                <a:ea typeface="Arial"/>
                <a:cs typeface="Arial"/>
                <a:sym typeface="Arial"/>
              </a:rPr>
              <a:t>A column named </a:t>
            </a:r>
            <a:r>
              <a:rPr lang="en" sz="2400">
                <a:solidFill>
                  <a:srgbClr val="000000"/>
                </a:solidFill>
                <a:highlight>
                  <a:srgbClr val="FFFFFF"/>
                </a:highlight>
                <a:latin typeface="Courier New"/>
                <a:ea typeface="Courier New"/>
                <a:cs typeface="Courier New"/>
                <a:sym typeface="Courier New"/>
              </a:rPr>
              <a:t>jdoc </a:t>
            </a:r>
            <a:r>
              <a:rPr lang="en" sz="2400">
                <a:solidFill>
                  <a:srgbClr val="555555"/>
                </a:solidFill>
                <a:highlight>
                  <a:srgbClr val="FFFFFF"/>
                </a:highlight>
                <a:latin typeface="Arial"/>
                <a:ea typeface="Arial"/>
                <a:cs typeface="Arial"/>
                <a:sym typeface="Arial"/>
              </a:rPr>
              <a:t>contains JSON objects having a member consisting of an </a:t>
            </a:r>
            <a:r>
              <a:rPr lang="en" sz="2400">
                <a:solidFill>
                  <a:srgbClr val="000000"/>
                </a:solidFill>
                <a:highlight>
                  <a:srgbClr val="FFFFFF"/>
                </a:highlight>
                <a:latin typeface="Courier New"/>
                <a:ea typeface="Courier New"/>
                <a:cs typeface="Courier New"/>
                <a:sym typeface="Courier New"/>
              </a:rPr>
              <a:t>id</a:t>
            </a:r>
            <a:r>
              <a:rPr lang="en" sz="2400">
                <a:solidFill>
                  <a:srgbClr val="555555"/>
                </a:solidFill>
                <a:highlight>
                  <a:srgbClr val="FFFFFF"/>
                </a:highlight>
                <a:latin typeface="Arial"/>
                <a:ea typeface="Arial"/>
                <a:cs typeface="Arial"/>
                <a:sym typeface="Arial"/>
              </a:rPr>
              <a:t> key and a nonnegative value, use this expression to sort by </a:t>
            </a:r>
            <a:r>
              <a:rPr lang="en" sz="2400">
                <a:solidFill>
                  <a:srgbClr val="000000"/>
                </a:solidFill>
                <a:highlight>
                  <a:srgbClr val="FFFFFF"/>
                </a:highlight>
                <a:latin typeface="Courier New"/>
                <a:ea typeface="Courier New"/>
                <a:cs typeface="Courier New"/>
                <a:sym typeface="Courier New"/>
              </a:rPr>
              <a:t>id </a:t>
            </a:r>
            <a:r>
              <a:rPr lang="en" sz="2400">
                <a:solidFill>
                  <a:srgbClr val="555555"/>
                </a:solidFill>
                <a:highlight>
                  <a:srgbClr val="FFFFFF"/>
                </a:highlight>
                <a:latin typeface="Arial"/>
                <a:ea typeface="Arial"/>
                <a:cs typeface="Arial"/>
                <a:sym typeface="Arial"/>
              </a:rPr>
              <a:t>values:</a:t>
            </a:r>
          </a:p>
          <a:p>
            <a:pPr indent="0" lvl="0" marL="63500" rtl="0">
              <a:lnSpc>
                <a:spcPct val="100000"/>
              </a:lnSpc>
              <a:spcBef>
                <a:spcPts val="1500"/>
              </a:spcBef>
              <a:spcAft>
                <a:spcPts val="1500"/>
              </a:spcAft>
              <a:buNone/>
            </a:pPr>
            <a:r>
              <a:rPr lang="en" sz="2400">
                <a:solidFill>
                  <a:srgbClr val="000000"/>
                </a:solidFill>
                <a:highlight>
                  <a:srgbClr val="EEEEEE"/>
                </a:highlight>
                <a:latin typeface="Courier New"/>
                <a:ea typeface="Courier New"/>
                <a:cs typeface="Courier New"/>
                <a:sym typeface="Courier New"/>
              </a:rPr>
              <a:t>ORDER BY CAST(JSON_EXTRACT(jdoc, '$.id') AS UNSIGNED)</a:t>
            </a:r>
          </a:p>
          <a:p>
            <a:pPr lvl="0" rtl="0">
              <a:lnSpc>
                <a:spcPct val="100000"/>
              </a:lnSpc>
              <a:spcBef>
                <a:spcPts val="0"/>
              </a:spcBef>
              <a:spcAft>
                <a:spcPts val="1100"/>
              </a:spcAft>
              <a:buNone/>
            </a:pPr>
            <a:r>
              <a:rPr lang="en" sz="2400">
                <a:solidFill>
                  <a:srgbClr val="555555"/>
                </a:solidFill>
                <a:highlight>
                  <a:srgbClr val="FFFFFF"/>
                </a:highlight>
                <a:latin typeface="Arial"/>
                <a:ea typeface="Arial"/>
                <a:cs typeface="Arial"/>
                <a:sym typeface="Arial"/>
              </a:rPr>
              <a:t>If there happens to be a </a:t>
            </a:r>
            <a:r>
              <a:rPr i="1" lang="en" sz="2400">
                <a:solidFill>
                  <a:srgbClr val="555555"/>
                </a:solidFill>
                <a:highlight>
                  <a:srgbClr val="FFFFFF"/>
                </a:highlight>
                <a:latin typeface="Arial"/>
                <a:ea typeface="Arial"/>
                <a:cs typeface="Arial"/>
                <a:sym typeface="Arial"/>
              </a:rPr>
              <a:t>generated column</a:t>
            </a:r>
            <a:r>
              <a:rPr lang="en" sz="2400">
                <a:solidFill>
                  <a:srgbClr val="555555"/>
                </a:solidFill>
                <a:highlight>
                  <a:srgbClr val="FFFFFF"/>
                </a:highlight>
                <a:latin typeface="Arial"/>
                <a:ea typeface="Arial"/>
                <a:cs typeface="Arial"/>
                <a:sym typeface="Arial"/>
              </a:rPr>
              <a:t> defined to use the same expression as in the </a:t>
            </a:r>
            <a:r>
              <a:rPr lang="en" sz="2400">
                <a:solidFill>
                  <a:srgbClr val="000000"/>
                </a:solidFill>
                <a:highlight>
                  <a:srgbClr val="FFFFFF"/>
                </a:highlight>
                <a:latin typeface="Courier New"/>
                <a:ea typeface="Courier New"/>
                <a:cs typeface="Courier New"/>
                <a:sym typeface="Courier New"/>
              </a:rPr>
              <a:t>ORDER BY</a:t>
            </a:r>
            <a:r>
              <a:rPr lang="en" sz="2400">
                <a:solidFill>
                  <a:srgbClr val="555555"/>
                </a:solidFill>
                <a:highlight>
                  <a:srgbClr val="FFFFFF"/>
                </a:highlight>
                <a:latin typeface="Arial"/>
                <a:ea typeface="Arial"/>
                <a:cs typeface="Arial"/>
                <a:sym typeface="Arial"/>
              </a:rPr>
              <a:t>, the MySQL optimizer recognizes that and considers using the index for the query execution plan.</a:t>
            </a:r>
          </a:p>
          <a:p>
            <a:pPr lvl="0">
              <a:spcBef>
                <a:spcPts val="0"/>
              </a:spcBef>
              <a:buNone/>
            </a:pPr>
            <a:r>
              <a:t/>
            </a:r>
            <a:endParaRPr/>
          </a:p>
        </p:txBody>
      </p:sp>
      <p:sp>
        <p:nvSpPr>
          <p:cNvPr id="241" name="Shape 24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5" name="Shape 245"/>
        <p:cNvGrpSpPr/>
        <p:nvPr/>
      </p:nvGrpSpPr>
      <p:grpSpPr>
        <a:xfrm>
          <a:off x="0" y="0"/>
          <a:ext cx="0" cy="0"/>
          <a:chOff x="0" y="0"/>
          <a:chExt cx="0" cy="0"/>
        </a:xfrm>
      </p:grpSpPr>
      <p:sp>
        <p:nvSpPr>
          <p:cNvPr id="246" name="Shape 246"/>
          <p:cNvSpPr txBox="1"/>
          <p:nvPr>
            <p:ph type="title"/>
          </p:nvPr>
        </p:nvSpPr>
        <p:spPr>
          <a:xfrm>
            <a:off x="265500" y="1375599"/>
            <a:ext cx="4045199" cy="1551900"/>
          </a:xfrm>
          <a:prstGeom prst="rect">
            <a:avLst/>
          </a:prstGeom>
        </p:spPr>
        <p:txBody>
          <a:bodyPr anchorCtr="0" anchor="b" bIns="91425" lIns="91425" rIns="91425" tIns="91425">
            <a:noAutofit/>
          </a:bodyPr>
          <a:lstStyle/>
          <a:p>
            <a:pPr lvl="0" rtl="0">
              <a:spcBef>
                <a:spcPts val="0"/>
              </a:spcBef>
              <a:buNone/>
            </a:pPr>
            <a:r>
              <a:rPr lang="en"/>
              <a:t>Functions</a:t>
            </a:r>
          </a:p>
        </p:txBody>
      </p:sp>
      <p:sp>
        <p:nvSpPr>
          <p:cNvPr id="247" name="Shape 247"/>
          <p:cNvSpPr txBox="1"/>
          <p:nvPr>
            <p:ph idx="1" type="subTitle"/>
          </p:nvPr>
        </p:nvSpPr>
        <p:spPr>
          <a:xfrm>
            <a:off x="265500" y="2981125"/>
            <a:ext cx="4045199" cy="1345500"/>
          </a:xfrm>
          <a:prstGeom prst="rect">
            <a:avLst/>
          </a:prstGeom>
        </p:spPr>
        <p:txBody>
          <a:bodyPr anchorCtr="0" anchor="t" bIns="91425" lIns="91425" rIns="91425" tIns="91425">
            <a:noAutofit/>
          </a:bodyPr>
          <a:lstStyle/>
          <a:p>
            <a:pPr lvl="0" rtl="0">
              <a:spcBef>
                <a:spcPts val="0"/>
              </a:spcBef>
              <a:buNone/>
            </a:pPr>
            <a:r>
              <a:rPr lang="en"/>
              <a:t>How to get to stuff in JSON</a:t>
            </a:r>
          </a:p>
        </p:txBody>
      </p:sp>
      <p:pic>
        <p:nvPicPr>
          <p:cNvPr id="248" name="Shape 248"/>
          <p:cNvPicPr preferRelativeResize="0"/>
          <p:nvPr/>
        </p:nvPicPr>
        <p:blipFill>
          <a:blip r:embed="rId3">
            <a:alphaModFix/>
          </a:blip>
          <a:stretch>
            <a:fillRect/>
          </a:stretch>
        </p:blipFill>
        <p:spPr>
          <a:xfrm>
            <a:off x="4930525" y="733624"/>
            <a:ext cx="4213474" cy="3869375"/>
          </a:xfrm>
          <a:prstGeom prst="rect">
            <a:avLst/>
          </a:prstGeom>
          <a:noFill/>
          <a:ln>
            <a:noFill/>
          </a:ln>
        </p:spPr>
      </p:pic>
      <p:sp>
        <p:nvSpPr>
          <p:cNvPr id="249" name="Shape 24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3" name="Shape 253"/>
        <p:cNvGrpSpPr/>
        <p:nvPr/>
      </p:nvGrpSpPr>
      <p:grpSpPr>
        <a:xfrm>
          <a:off x="0" y="0"/>
          <a:ext cx="0" cy="0"/>
          <a:chOff x="0" y="0"/>
          <a:chExt cx="0" cy="0"/>
        </a:xfrm>
      </p:grpSpPr>
      <p:sp>
        <p:nvSpPr>
          <p:cNvPr id="254" name="Shape 254"/>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 Create, Search, etcetera</a:t>
            </a:r>
          </a:p>
        </p:txBody>
      </p:sp>
      <p:sp>
        <p:nvSpPr>
          <p:cNvPr id="255" name="Shape 255"/>
          <p:cNvSpPr txBox="1"/>
          <p:nvPr>
            <p:ph idx="1" type="body"/>
          </p:nvPr>
        </p:nvSpPr>
        <p:spPr>
          <a:xfrm>
            <a:off x="311700" y="1017725"/>
            <a:ext cx="8520599" cy="3551099"/>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3"/>
              </a:rPr>
              <a:t>JSON_APPEND()</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4"/>
              </a:rPr>
              <a:t>JSON_ARRAY_APPEND()</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5"/>
              </a:rPr>
              <a:t>JSON_ARRAY_INSERT()</a:t>
            </a:r>
            <a:r>
              <a:rPr lang="en" sz="1200">
                <a:solidFill>
                  <a:srgbClr val="555555"/>
                </a:solidFill>
                <a:highlight>
                  <a:srgbClr val="FFFFFF"/>
                </a:highlight>
                <a:latin typeface="Arial"/>
                <a:ea typeface="Arial"/>
                <a:cs typeface="Arial"/>
                <a:sym typeface="Arial"/>
              </a:rPr>
              <a:t>Insert into JSON array</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6"/>
              </a:rPr>
              <a:t>JSON_ARRAY()</a:t>
            </a:r>
            <a:r>
              <a:rPr lang="en" sz="1200">
                <a:solidFill>
                  <a:srgbClr val="555555"/>
                </a:solidFill>
                <a:highlight>
                  <a:srgbClr val="FFFFFF"/>
                </a:highlight>
                <a:latin typeface="Arial"/>
                <a:ea typeface="Arial"/>
                <a:cs typeface="Arial"/>
                <a:sym typeface="Arial"/>
              </a:rPr>
              <a:t>Create JSON array</a:t>
            </a:r>
            <a:r>
              <a:rPr lang="en" sz="1200" u="sng">
                <a:solidFill>
                  <a:srgbClr val="000000"/>
                </a:solidFill>
                <a:highlight>
                  <a:srgbClr val="FFFFFF"/>
                </a:highlight>
                <a:latin typeface="Courier New"/>
                <a:ea typeface="Courier New"/>
                <a:cs typeface="Courier New"/>
                <a:sym typeface="Courier New"/>
                <a:hlinkClick r:id="rId7"/>
              </a:rPr>
              <a:t>-&gt;</a:t>
            </a:r>
            <a:r>
              <a:rPr lang="en" sz="1200">
                <a:solidFill>
                  <a:srgbClr val="555555"/>
                </a:solidFill>
                <a:highlight>
                  <a:srgbClr val="FFFFFF"/>
                </a:highlight>
                <a:latin typeface="Arial"/>
                <a:ea typeface="Arial"/>
                <a:cs typeface="Arial"/>
                <a:sym typeface="Arial"/>
              </a:rPr>
              <a:t>Return value from JSON column after evaluating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8"/>
              </a:rPr>
              <a:t>JSON_CONTAINS_PATH()</a:t>
            </a:r>
            <a:r>
              <a:rPr lang="en" sz="1200">
                <a:solidFill>
                  <a:srgbClr val="555555"/>
                </a:solidFill>
                <a:highlight>
                  <a:srgbClr val="FFFFFF"/>
                </a:highlight>
                <a:latin typeface="Arial"/>
                <a:ea typeface="Arial"/>
                <a:cs typeface="Arial"/>
                <a:sym typeface="Arial"/>
              </a:rPr>
              <a:t>Whether JSON document contains any data at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9"/>
              </a:rPr>
              <a:t>JSON_CONTAINS()</a:t>
            </a:r>
            <a:r>
              <a:rPr lang="en" sz="1200">
                <a:solidFill>
                  <a:srgbClr val="555555"/>
                </a:solidFill>
                <a:highlight>
                  <a:srgbClr val="FFFFFF"/>
                </a:highlight>
                <a:latin typeface="Arial"/>
                <a:ea typeface="Arial"/>
                <a:cs typeface="Arial"/>
                <a:sym typeface="Arial"/>
              </a:rPr>
              <a:t>Whether JSON document contains specific object at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0"/>
              </a:rPr>
              <a:t>JSON_DEPTH()</a:t>
            </a:r>
            <a:r>
              <a:rPr lang="en" sz="1200">
                <a:solidFill>
                  <a:srgbClr val="555555"/>
                </a:solidFill>
                <a:highlight>
                  <a:srgbClr val="FFFFFF"/>
                </a:highlight>
                <a:latin typeface="Arial"/>
                <a:ea typeface="Arial"/>
                <a:cs typeface="Arial"/>
                <a:sym typeface="Arial"/>
              </a:rPr>
              <a:t>Maximum depth of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1"/>
              </a:rPr>
              <a:t>JSON_EXTRACT()</a:t>
            </a:r>
            <a:r>
              <a:rPr lang="en" sz="1200">
                <a:solidFill>
                  <a:srgbClr val="555555"/>
                </a:solidFill>
                <a:highlight>
                  <a:srgbClr val="FFFFFF"/>
                </a:highlight>
                <a:latin typeface="Arial"/>
                <a:ea typeface="Arial"/>
                <a:cs typeface="Arial"/>
                <a:sym typeface="Arial"/>
              </a:rPr>
              <a:t>Return data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2"/>
              </a:rPr>
              <a:t>JSON_INSERT()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3"/>
              </a:rPr>
              <a:t>JSON_KEYS()</a:t>
            </a:r>
            <a:r>
              <a:rPr lang="en" sz="1200">
                <a:solidFill>
                  <a:srgbClr val="555555"/>
                </a:solidFill>
                <a:highlight>
                  <a:srgbClr val="FFFFFF"/>
                </a:highlight>
                <a:latin typeface="Arial"/>
                <a:ea typeface="Arial"/>
                <a:cs typeface="Arial"/>
                <a:sym typeface="Arial"/>
              </a:rPr>
              <a:t>Array of keys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4"/>
              </a:rPr>
              <a:t>JSON_LENGTH()</a:t>
            </a:r>
            <a:r>
              <a:rPr lang="en" sz="1200">
                <a:solidFill>
                  <a:srgbClr val="555555"/>
                </a:solidFill>
                <a:highlight>
                  <a:srgbClr val="FFFFFF"/>
                </a:highlight>
                <a:latin typeface="Arial"/>
                <a:ea typeface="Arial"/>
                <a:cs typeface="Arial"/>
                <a:sym typeface="Arial"/>
              </a:rPr>
              <a:t>Number of elements 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5"/>
              </a:rPr>
              <a:t>JSON_MERGE()</a:t>
            </a:r>
            <a:r>
              <a:rPr lang="en" sz="1200">
                <a:solidFill>
                  <a:srgbClr val="555555"/>
                </a:solidFill>
                <a:highlight>
                  <a:srgbClr val="FFFFFF"/>
                </a:highlight>
                <a:latin typeface="Arial"/>
                <a:ea typeface="Arial"/>
                <a:cs typeface="Arial"/>
                <a:sym typeface="Arial"/>
              </a:rPr>
              <a:t>Merge JSON documents</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6"/>
              </a:rPr>
              <a:t>JSON_OBJECT()</a:t>
            </a:r>
            <a:r>
              <a:rPr lang="en" sz="1200">
                <a:solidFill>
                  <a:srgbClr val="555555"/>
                </a:solidFill>
                <a:highlight>
                  <a:srgbClr val="FFFFFF"/>
                </a:highlight>
                <a:latin typeface="Arial"/>
                <a:ea typeface="Arial"/>
                <a:cs typeface="Arial"/>
                <a:sym typeface="Arial"/>
              </a:rPr>
              <a:t>Create JSON object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7"/>
              </a:rPr>
              <a:t>JSON_QUOTE()</a:t>
            </a:r>
            <a:r>
              <a:rPr lang="en" sz="1200">
                <a:solidFill>
                  <a:srgbClr val="555555"/>
                </a:solidFill>
                <a:highlight>
                  <a:srgbClr val="FFFFFF"/>
                </a:highlight>
                <a:latin typeface="Arial"/>
                <a:ea typeface="Arial"/>
                <a:cs typeface="Arial"/>
                <a:sym typeface="Arial"/>
              </a:rPr>
              <a:t>Quote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8"/>
              </a:rPr>
              <a:t>JSON_REMOVE()</a:t>
            </a:r>
            <a:r>
              <a:rPr lang="en" sz="1200">
                <a:solidFill>
                  <a:srgbClr val="555555"/>
                </a:solidFill>
                <a:highlight>
                  <a:srgbClr val="FFFFFF"/>
                </a:highlight>
                <a:latin typeface="Arial"/>
                <a:ea typeface="Arial"/>
                <a:cs typeface="Arial"/>
                <a:sym typeface="Arial"/>
              </a:rPr>
              <a:t>Remove data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9"/>
              </a:rPr>
              <a:t>JSON_REPLACE()</a:t>
            </a:r>
            <a:r>
              <a:rPr lang="en" sz="1200">
                <a:solidFill>
                  <a:srgbClr val="555555"/>
                </a:solidFill>
                <a:highlight>
                  <a:srgbClr val="FFFFFF"/>
                </a:highlight>
                <a:latin typeface="Arial"/>
                <a:ea typeface="Arial"/>
                <a:cs typeface="Arial"/>
                <a:sym typeface="Arial"/>
              </a:rPr>
              <a:t>Replace values 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0"/>
              </a:rPr>
              <a:t>JSON_SEARCH()</a:t>
            </a:r>
            <a:r>
              <a:rPr lang="en" sz="1200">
                <a:solidFill>
                  <a:srgbClr val="555555"/>
                </a:solidFill>
                <a:highlight>
                  <a:srgbClr val="FFFFFF"/>
                </a:highlight>
                <a:latin typeface="Arial"/>
                <a:ea typeface="Arial"/>
                <a:cs typeface="Arial"/>
                <a:sym typeface="Arial"/>
              </a:rPr>
              <a:t>Path to value within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1"/>
              </a:rPr>
              <a:t>JSON_SET()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2"/>
              </a:rPr>
              <a:t>JSON_TYPE()</a:t>
            </a:r>
            <a:r>
              <a:rPr lang="en" sz="1200">
                <a:solidFill>
                  <a:srgbClr val="555555"/>
                </a:solidFill>
                <a:highlight>
                  <a:srgbClr val="FFFFFF"/>
                </a:highlight>
                <a:latin typeface="Arial"/>
                <a:ea typeface="Arial"/>
                <a:cs typeface="Arial"/>
                <a:sym typeface="Arial"/>
              </a:rPr>
              <a:t>Type of JSON value</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3"/>
              </a:rPr>
              <a:t>JSON_UNQUOTE()</a:t>
            </a:r>
            <a:r>
              <a:rPr lang="en" sz="1200">
                <a:solidFill>
                  <a:srgbClr val="555555"/>
                </a:solidFill>
                <a:highlight>
                  <a:srgbClr val="FFFFFF"/>
                </a:highlight>
                <a:latin typeface="Arial"/>
                <a:ea typeface="Arial"/>
                <a:cs typeface="Arial"/>
                <a:sym typeface="Arial"/>
              </a:rPr>
              <a:t>Unquote JSON value</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4"/>
              </a:rPr>
              <a:t>JSON_VALID()</a:t>
            </a:r>
            <a:r>
              <a:rPr lang="en" sz="1200">
                <a:solidFill>
                  <a:srgbClr val="555555"/>
                </a:solidFill>
                <a:highlight>
                  <a:srgbClr val="FFFFFF"/>
                </a:highlight>
                <a:latin typeface="Arial"/>
                <a:ea typeface="Arial"/>
                <a:cs typeface="Arial"/>
                <a:sym typeface="Arial"/>
              </a:rPr>
              <a:t>Whether JSON value is valid</a:t>
            </a:r>
          </a:p>
          <a:p>
            <a:pPr lvl="0" rtl="0">
              <a:lnSpc>
                <a:spcPct val="175203"/>
              </a:lnSpc>
              <a:spcBef>
                <a:spcPts val="0"/>
              </a:spcBef>
              <a:spcAft>
                <a:spcPts val="1100"/>
              </a:spcAft>
              <a:buNone/>
            </a:pPr>
            <a:r>
              <a:t/>
            </a:r>
            <a:endParaRPr>
              <a:solidFill>
                <a:srgbClr val="555555"/>
              </a:solidFill>
              <a:highlight>
                <a:srgbClr val="FFFFFF"/>
              </a:highlight>
              <a:latin typeface="Arial"/>
              <a:ea typeface="Arial"/>
              <a:cs typeface="Arial"/>
              <a:sym typeface="Arial"/>
            </a:endParaRPr>
          </a:p>
          <a:p>
            <a:pPr lvl="0" rtl="0">
              <a:spcBef>
                <a:spcPts val="0"/>
              </a:spcBef>
              <a:buNone/>
            </a:pPr>
            <a:r>
              <a:t/>
            </a:r>
            <a:endParaRPr/>
          </a:p>
        </p:txBody>
      </p:sp>
      <p:sp>
        <p:nvSpPr>
          <p:cNvPr id="256" name="Shape 25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0" name="Shape 260"/>
        <p:cNvGrpSpPr/>
        <p:nvPr/>
      </p:nvGrpSpPr>
      <p:grpSpPr>
        <a:xfrm>
          <a:off x="0" y="0"/>
          <a:ext cx="0" cy="0"/>
          <a:chOff x="0" y="0"/>
          <a:chExt cx="0" cy="0"/>
        </a:xfrm>
      </p:grpSpPr>
      <p:sp>
        <p:nvSpPr>
          <p:cNvPr id="261" name="Shape 261"/>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 </a:t>
            </a:r>
            <a:r>
              <a:rPr b="1" lang="en" u="sng"/>
              <a:t>Create</a:t>
            </a:r>
            <a:r>
              <a:rPr lang="en"/>
              <a:t>, Search, etcetera</a:t>
            </a:r>
          </a:p>
        </p:txBody>
      </p:sp>
      <p:sp>
        <p:nvSpPr>
          <p:cNvPr id="262" name="Shape 262"/>
          <p:cNvSpPr txBox="1"/>
          <p:nvPr>
            <p:ph idx="1" type="body"/>
          </p:nvPr>
        </p:nvSpPr>
        <p:spPr>
          <a:xfrm>
            <a:off x="311700" y="1017725"/>
            <a:ext cx="8520599" cy="3551099"/>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3"/>
              </a:rPr>
              <a:t>JSON_APPEND()</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4"/>
              </a:rPr>
              <a:t>JSON_ARRAY_APPEND()</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5"/>
              </a:rPr>
              <a:t>JSON_ARRAY_INSERT()</a:t>
            </a:r>
            <a:r>
              <a:rPr lang="en" sz="1200">
                <a:solidFill>
                  <a:srgbClr val="555555"/>
                </a:solidFill>
                <a:highlight>
                  <a:srgbClr val="FFFFFF"/>
                </a:highlight>
                <a:latin typeface="Arial"/>
                <a:ea typeface="Arial"/>
                <a:cs typeface="Arial"/>
                <a:sym typeface="Arial"/>
              </a:rPr>
              <a:t>Insert into JSON array</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6"/>
              </a:rPr>
              <a:t>JSON_ARRAY</a:t>
            </a:r>
            <a:r>
              <a:rPr lang="en" sz="1200" u="sng">
                <a:solidFill>
                  <a:srgbClr val="000000"/>
                </a:solidFill>
                <a:highlight>
                  <a:srgbClr val="FFFFFF"/>
                </a:highlight>
                <a:latin typeface="Courier New"/>
                <a:ea typeface="Courier New"/>
                <a:cs typeface="Courier New"/>
                <a:sym typeface="Courier New"/>
                <a:hlinkClick r:id="rId7"/>
              </a:rPr>
              <a:t>()</a:t>
            </a:r>
            <a:r>
              <a:rPr lang="en" sz="1200">
                <a:solidFill>
                  <a:srgbClr val="555555"/>
                </a:solidFill>
                <a:highlight>
                  <a:srgbClr val="FFFFFF"/>
                </a:highlight>
                <a:latin typeface="Arial"/>
                <a:ea typeface="Arial"/>
                <a:cs typeface="Arial"/>
                <a:sym typeface="Arial"/>
              </a:rPr>
              <a:t>Create JSON array</a:t>
            </a:r>
            <a:r>
              <a:rPr lang="en" sz="1200" u="sng">
                <a:solidFill>
                  <a:srgbClr val="000000"/>
                </a:solidFill>
                <a:highlight>
                  <a:srgbClr val="FFFFFF"/>
                </a:highlight>
                <a:latin typeface="Courier New"/>
                <a:ea typeface="Courier New"/>
                <a:cs typeface="Courier New"/>
                <a:sym typeface="Courier New"/>
                <a:hlinkClick r:id="rId8"/>
              </a:rPr>
              <a:t>-&gt;</a:t>
            </a:r>
            <a:r>
              <a:rPr lang="en" sz="1200">
                <a:solidFill>
                  <a:srgbClr val="555555"/>
                </a:solidFill>
                <a:highlight>
                  <a:srgbClr val="FFFFFF"/>
                </a:highlight>
                <a:latin typeface="Arial"/>
                <a:ea typeface="Arial"/>
                <a:cs typeface="Arial"/>
                <a:sym typeface="Arial"/>
              </a:rPr>
              <a:t>Return value from JSON column after evaluating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9"/>
              </a:rPr>
              <a:t>JSON_CONTAINS_PATH()</a:t>
            </a:r>
            <a:r>
              <a:rPr lang="en" sz="1200">
                <a:solidFill>
                  <a:srgbClr val="555555"/>
                </a:solidFill>
                <a:highlight>
                  <a:srgbClr val="FFFFFF"/>
                </a:highlight>
                <a:latin typeface="Arial"/>
                <a:ea typeface="Arial"/>
                <a:cs typeface="Arial"/>
                <a:sym typeface="Arial"/>
              </a:rPr>
              <a:t>Whether JSON document contains any data at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0"/>
              </a:rPr>
              <a:t>JSON_CONTAINS()</a:t>
            </a:r>
            <a:r>
              <a:rPr lang="en" sz="1200">
                <a:solidFill>
                  <a:srgbClr val="555555"/>
                </a:solidFill>
                <a:highlight>
                  <a:srgbClr val="FFFFFF"/>
                </a:highlight>
                <a:latin typeface="Arial"/>
                <a:ea typeface="Arial"/>
                <a:cs typeface="Arial"/>
                <a:sym typeface="Arial"/>
              </a:rPr>
              <a:t>Whether JSON document contains specific object at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1"/>
              </a:rPr>
              <a:t>JSON_DEPTH()</a:t>
            </a:r>
            <a:r>
              <a:rPr lang="en" sz="1200">
                <a:solidFill>
                  <a:srgbClr val="555555"/>
                </a:solidFill>
                <a:highlight>
                  <a:srgbClr val="FFFFFF"/>
                </a:highlight>
                <a:latin typeface="Arial"/>
                <a:ea typeface="Arial"/>
                <a:cs typeface="Arial"/>
                <a:sym typeface="Arial"/>
              </a:rPr>
              <a:t>Maximum depth of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2"/>
              </a:rPr>
              <a:t>JSON_EXTRACT()</a:t>
            </a:r>
            <a:r>
              <a:rPr lang="en" sz="1200">
                <a:solidFill>
                  <a:srgbClr val="555555"/>
                </a:solidFill>
                <a:highlight>
                  <a:srgbClr val="FFFFFF"/>
                </a:highlight>
                <a:latin typeface="Arial"/>
                <a:ea typeface="Arial"/>
                <a:cs typeface="Arial"/>
                <a:sym typeface="Arial"/>
              </a:rPr>
              <a:t>Return data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3"/>
              </a:rPr>
              <a:t>JSON_INSERT()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4"/>
              </a:rPr>
              <a:t>JSON_KEYS()</a:t>
            </a:r>
            <a:r>
              <a:rPr lang="en" sz="1200">
                <a:solidFill>
                  <a:srgbClr val="555555"/>
                </a:solidFill>
                <a:highlight>
                  <a:srgbClr val="FFFFFF"/>
                </a:highlight>
                <a:latin typeface="Arial"/>
                <a:ea typeface="Arial"/>
                <a:cs typeface="Arial"/>
                <a:sym typeface="Arial"/>
              </a:rPr>
              <a:t>Array of keys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5"/>
              </a:rPr>
              <a:t>JSON_LENGTH()</a:t>
            </a:r>
            <a:r>
              <a:rPr lang="en" sz="1200">
                <a:solidFill>
                  <a:srgbClr val="555555"/>
                </a:solidFill>
                <a:highlight>
                  <a:srgbClr val="FFFFFF"/>
                </a:highlight>
                <a:latin typeface="Arial"/>
                <a:ea typeface="Arial"/>
                <a:cs typeface="Arial"/>
                <a:sym typeface="Arial"/>
              </a:rPr>
              <a:t>Number of elements 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6"/>
              </a:rPr>
              <a:t>JSON_MERGE()</a:t>
            </a:r>
            <a:r>
              <a:rPr lang="en" sz="1200">
                <a:solidFill>
                  <a:srgbClr val="555555"/>
                </a:solidFill>
                <a:highlight>
                  <a:srgbClr val="FFFFFF"/>
                </a:highlight>
                <a:latin typeface="Arial"/>
                <a:ea typeface="Arial"/>
                <a:cs typeface="Arial"/>
                <a:sym typeface="Arial"/>
              </a:rPr>
              <a:t>Merge JSON documents</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17"/>
              </a:rPr>
              <a:t>JSON_OBJECT</a:t>
            </a:r>
            <a:r>
              <a:rPr lang="en" sz="1200" u="sng">
                <a:solidFill>
                  <a:srgbClr val="000000"/>
                </a:solidFill>
                <a:highlight>
                  <a:srgbClr val="FFFFFF"/>
                </a:highlight>
                <a:latin typeface="Courier New"/>
                <a:ea typeface="Courier New"/>
                <a:cs typeface="Courier New"/>
                <a:sym typeface="Courier New"/>
                <a:hlinkClick r:id="rId18"/>
              </a:rPr>
              <a:t>()</a:t>
            </a:r>
            <a:r>
              <a:rPr lang="en" sz="1200">
                <a:solidFill>
                  <a:srgbClr val="555555"/>
                </a:solidFill>
                <a:highlight>
                  <a:srgbClr val="FFFFFF"/>
                </a:highlight>
                <a:latin typeface="Arial"/>
                <a:ea typeface="Arial"/>
                <a:cs typeface="Arial"/>
                <a:sym typeface="Arial"/>
              </a:rPr>
              <a:t>Create JSON object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19"/>
              </a:rPr>
              <a:t>JSON_QUOTE</a:t>
            </a:r>
            <a:r>
              <a:rPr lang="en" sz="1200" u="sng">
                <a:solidFill>
                  <a:srgbClr val="000000"/>
                </a:solidFill>
                <a:highlight>
                  <a:srgbClr val="FFFFFF"/>
                </a:highlight>
                <a:latin typeface="Courier New"/>
                <a:ea typeface="Courier New"/>
                <a:cs typeface="Courier New"/>
                <a:sym typeface="Courier New"/>
                <a:hlinkClick r:id="rId20"/>
              </a:rPr>
              <a:t>()</a:t>
            </a:r>
            <a:r>
              <a:rPr lang="en" sz="1200">
                <a:solidFill>
                  <a:srgbClr val="555555"/>
                </a:solidFill>
                <a:highlight>
                  <a:srgbClr val="FFFFFF"/>
                </a:highlight>
                <a:latin typeface="Arial"/>
                <a:ea typeface="Arial"/>
                <a:cs typeface="Arial"/>
                <a:sym typeface="Arial"/>
              </a:rPr>
              <a:t>Quote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1"/>
              </a:rPr>
              <a:t>JSON_REMOVE()</a:t>
            </a:r>
            <a:r>
              <a:rPr lang="en" sz="1200">
                <a:solidFill>
                  <a:srgbClr val="555555"/>
                </a:solidFill>
                <a:highlight>
                  <a:srgbClr val="FFFFFF"/>
                </a:highlight>
                <a:latin typeface="Arial"/>
                <a:ea typeface="Arial"/>
                <a:cs typeface="Arial"/>
                <a:sym typeface="Arial"/>
              </a:rPr>
              <a:t>Remove data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2"/>
              </a:rPr>
              <a:t>JSON_REPLACE()</a:t>
            </a:r>
            <a:r>
              <a:rPr lang="en" sz="1200">
                <a:solidFill>
                  <a:srgbClr val="555555"/>
                </a:solidFill>
                <a:highlight>
                  <a:srgbClr val="FFFFFF"/>
                </a:highlight>
                <a:latin typeface="Arial"/>
                <a:ea typeface="Arial"/>
                <a:cs typeface="Arial"/>
                <a:sym typeface="Arial"/>
              </a:rPr>
              <a:t>Replace values 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3"/>
              </a:rPr>
              <a:t>JSON_SEARCH()</a:t>
            </a:r>
            <a:r>
              <a:rPr lang="en" sz="1200">
                <a:solidFill>
                  <a:srgbClr val="555555"/>
                </a:solidFill>
                <a:highlight>
                  <a:srgbClr val="FFFFFF"/>
                </a:highlight>
                <a:latin typeface="Arial"/>
                <a:ea typeface="Arial"/>
                <a:cs typeface="Arial"/>
                <a:sym typeface="Arial"/>
              </a:rPr>
              <a:t>Path to value within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4"/>
              </a:rPr>
              <a:t>JSON_SET()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5"/>
              </a:rPr>
              <a:t>JSON_TYPE()</a:t>
            </a:r>
            <a:r>
              <a:rPr lang="en" sz="1200">
                <a:solidFill>
                  <a:srgbClr val="555555"/>
                </a:solidFill>
                <a:highlight>
                  <a:srgbClr val="FFFFFF"/>
                </a:highlight>
                <a:latin typeface="Arial"/>
                <a:ea typeface="Arial"/>
                <a:cs typeface="Arial"/>
                <a:sym typeface="Arial"/>
              </a:rPr>
              <a:t>Type of JSON value</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6"/>
              </a:rPr>
              <a:t>JSON_UNQUOTE()</a:t>
            </a:r>
            <a:r>
              <a:rPr lang="en" sz="1200">
                <a:solidFill>
                  <a:srgbClr val="555555"/>
                </a:solidFill>
                <a:highlight>
                  <a:srgbClr val="FFFFFF"/>
                </a:highlight>
                <a:latin typeface="Arial"/>
                <a:ea typeface="Arial"/>
                <a:cs typeface="Arial"/>
                <a:sym typeface="Arial"/>
              </a:rPr>
              <a:t>Unquote JSON value</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7"/>
              </a:rPr>
              <a:t>JSON_VALID()</a:t>
            </a:r>
            <a:r>
              <a:rPr lang="en" sz="1200">
                <a:solidFill>
                  <a:srgbClr val="555555"/>
                </a:solidFill>
                <a:highlight>
                  <a:srgbClr val="FFFFFF"/>
                </a:highlight>
                <a:latin typeface="Arial"/>
                <a:ea typeface="Arial"/>
                <a:cs typeface="Arial"/>
                <a:sym typeface="Arial"/>
              </a:rPr>
              <a:t>Whether JSON value is valid</a:t>
            </a:r>
          </a:p>
          <a:p>
            <a:pPr lvl="0" rtl="0">
              <a:lnSpc>
                <a:spcPct val="175203"/>
              </a:lnSpc>
              <a:spcBef>
                <a:spcPts val="0"/>
              </a:spcBef>
              <a:spcAft>
                <a:spcPts val="1100"/>
              </a:spcAft>
              <a:buNone/>
            </a:pPr>
            <a:r>
              <a:t/>
            </a:r>
            <a:endParaRPr>
              <a:solidFill>
                <a:srgbClr val="555555"/>
              </a:solidFill>
              <a:highlight>
                <a:srgbClr val="FFFFFF"/>
              </a:highlight>
              <a:latin typeface="Arial"/>
              <a:ea typeface="Arial"/>
              <a:cs typeface="Arial"/>
              <a:sym typeface="Arial"/>
            </a:endParaRPr>
          </a:p>
          <a:p>
            <a:pPr lvl="0" rtl="0">
              <a:spcBef>
                <a:spcPts val="0"/>
              </a:spcBef>
              <a:buNone/>
            </a:pPr>
            <a:r>
              <a:t/>
            </a:r>
            <a:endParaRPr/>
          </a:p>
        </p:txBody>
      </p:sp>
      <p:sp>
        <p:nvSpPr>
          <p:cNvPr id="263" name="Shape 26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264" name="Shape 264"/>
          <p:cNvSpPr txBox="1"/>
          <p:nvPr/>
        </p:nvSpPr>
        <p:spPr>
          <a:xfrm>
            <a:off x="5096675" y="2534975"/>
            <a:ext cx="2762399" cy="655500"/>
          </a:xfrm>
          <a:prstGeom prst="rect">
            <a:avLst/>
          </a:prstGeom>
          <a:noFill/>
          <a:ln>
            <a:noFill/>
          </a:ln>
        </p:spPr>
        <p:txBody>
          <a:bodyPr anchorCtr="0" anchor="t" bIns="91425" lIns="91425" rIns="91425" tIns="91425">
            <a:noAutofit/>
          </a:bodyPr>
          <a:lstStyle/>
          <a:p>
            <a:pPr lvl="0">
              <a:spcBef>
                <a:spcPts val="0"/>
              </a:spcBef>
              <a:buNone/>
            </a:pPr>
            <a:r>
              <a:rPr b="1" i="1" lang="en" sz="3600"/>
              <a:t>Create</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6" name="Shape 76"/>
        <p:cNvGrpSpPr/>
        <p:nvPr/>
      </p:nvGrpSpPr>
      <p:grpSpPr>
        <a:xfrm>
          <a:off x="0" y="0"/>
          <a:ext cx="0" cy="0"/>
          <a:chOff x="0" y="0"/>
          <a:chExt cx="0" cy="0"/>
        </a:xfrm>
      </p:grpSpPr>
      <p:sp>
        <p:nvSpPr>
          <p:cNvPr id="77" name="Shape 77"/>
          <p:cNvSpPr txBox="1"/>
          <p:nvPr>
            <p:ph idx="4294967295" type="title"/>
          </p:nvPr>
        </p:nvSpPr>
        <p:spPr>
          <a:xfrm>
            <a:off x="773700" y="370375"/>
            <a:ext cx="7596600" cy="1089899"/>
          </a:xfrm>
          <a:prstGeom prst="rect">
            <a:avLst/>
          </a:prstGeom>
        </p:spPr>
        <p:txBody>
          <a:bodyPr anchorCtr="0" anchor="ctr" bIns="91425" lIns="91425" rIns="91425" tIns="91425">
            <a:noAutofit/>
          </a:bodyPr>
          <a:lstStyle/>
          <a:p>
            <a:pPr lvl="0" rtl="0" algn="ctr">
              <a:spcBef>
                <a:spcPts val="0"/>
              </a:spcBef>
              <a:buNone/>
            </a:pPr>
            <a:r>
              <a:rPr b="1" i="1" lang="en" sz="1300">
                <a:solidFill>
                  <a:srgbClr val="252525"/>
                </a:solidFill>
                <a:highlight>
                  <a:srgbClr val="FFFFFF"/>
                </a:highlight>
                <a:latin typeface="Arial"/>
                <a:ea typeface="Arial"/>
                <a:cs typeface="Arial"/>
                <a:sym typeface="Arial"/>
              </a:rPr>
              <a:t>Jason and the Argonauts</a:t>
            </a:r>
            <a:r>
              <a:rPr lang="en" sz="1300">
                <a:solidFill>
                  <a:srgbClr val="252525"/>
                </a:solidFill>
                <a:highlight>
                  <a:srgbClr val="FFFFFF"/>
                </a:highlight>
                <a:latin typeface="Arial"/>
                <a:ea typeface="Arial"/>
                <a:cs typeface="Arial"/>
                <a:sym typeface="Arial"/>
              </a:rPr>
              <a:t> is a 1963 British </a:t>
            </a:r>
            <a:r>
              <a:rPr lang="en" sz="1300">
                <a:solidFill>
                  <a:srgbClr val="0B0080"/>
                </a:solidFill>
                <a:highlight>
                  <a:srgbClr val="FFFFFF"/>
                </a:highlight>
                <a:latin typeface="Arial"/>
                <a:ea typeface="Arial"/>
                <a:cs typeface="Arial"/>
                <a:sym typeface="Arial"/>
                <a:hlinkClick r:id="rId3"/>
              </a:rPr>
              <a:t>Columbia Pictures</a:t>
            </a:r>
            <a:r>
              <a:rPr lang="en" sz="1300">
                <a:solidFill>
                  <a:srgbClr val="252525"/>
                </a:solidFill>
                <a:highlight>
                  <a:srgbClr val="FFFFFF"/>
                </a:highlight>
                <a:latin typeface="Arial"/>
                <a:ea typeface="Arial"/>
                <a:cs typeface="Arial"/>
                <a:sym typeface="Arial"/>
              </a:rPr>
              <a:t> </a:t>
            </a:r>
            <a:r>
              <a:rPr lang="en" sz="1300">
                <a:solidFill>
                  <a:srgbClr val="0B0080"/>
                </a:solidFill>
                <a:highlight>
                  <a:srgbClr val="FFFFFF"/>
                </a:highlight>
                <a:latin typeface="Arial"/>
                <a:ea typeface="Arial"/>
                <a:cs typeface="Arial"/>
                <a:sym typeface="Arial"/>
                <a:hlinkClick r:id="rId4"/>
              </a:rPr>
              <a:t>fantasy film</a:t>
            </a:r>
            <a:r>
              <a:rPr lang="en" sz="1300">
                <a:solidFill>
                  <a:srgbClr val="252525"/>
                </a:solidFill>
                <a:highlight>
                  <a:srgbClr val="FFFFFF"/>
                </a:highlight>
                <a:latin typeface="Arial"/>
                <a:ea typeface="Arial"/>
                <a:cs typeface="Arial"/>
                <a:sym typeface="Arial"/>
              </a:rPr>
              <a:t> starring </a:t>
            </a:r>
            <a:r>
              <a:rPr lang="en" sz="1300">
                <a:solidFill>
                  <a:srgbClr val="0B0080"/>
                </a:solidFill>
                <a:highlight>
                  <a:srgbClr val="FFFFFF"/>
                </a:highlight>
                <a:latin typeface="Arial"/>
                <a:ea typeface="Arial"/>
                <a:cs typeface="Arial"/>
                <a:sym typeface="Arial"/>
                <a:hlinkClick r:id="rId5"/>
              </a:rPr>
              <a:t>Todd Armstrong</a:t>
            </a:r>
            <a:r>
              <a:rPr lang="en" sz="1300">
                <a:solidFill>
                  <a:srgbClr val="252525"/>
                </a:solidFill>
                <a:highlight>
                  <a:srgbClr val="FFFFFF"/>
                </a:highlight>
                <a:latin typeface="Arial"/>
                <a:ea typeface="Arial"/>
                <a:cs typeface="Arial"/>
                <a:sym typeface="Arial"/>
              </a:rPr>
              <a:t> as the titular </a:t>
            </a:r>
            <a:r>
              <a:rPr lang="en" sz="1300">
                <a:solidFill>
                  <a:srgbClr val="0B0080"/>
                </a:solidFill>
                <a:highlight>
                  <a:srgbClr val="FFFFFF"/>
                </a:highlight>
                <a:latin typeface="Arial"/>
                <a:ea typeface="Arial"/>
                <a:cs typeface="Arial"/>
                <a:sym typeface="Arial"/>
                <a:hlinkClick r:id="rId6"/>
              </a:rPr>
              <a:t>mythical Greek hero</a:t>
            </a:r>
            <a:r>
              <a:rPr lang="en" sz="1300">
                <a:solidFill>
                  <a:srgbClr val="252525"/>
                </a:solidFill>
                <a:highlight>
                  <a:srgbClr val="FFFFFF"/>
                </a:highlight>
                <a:latin typeface="Arial"/>
                <a:ea typeface="Arial"/>
                <a:cs typeface="Arial"/>
                <a:sym typeface="Arial"/>
              </a:rPr>
              <a:t> in a story about his quest for the </a:t>
            </a:r>
            <a:r>
              <a:rPr lang="en" sz="1300">
                <a:solidFill>
                  <a:srgbClr val="0B0080"/>
                </a:solidFill>
                <a:highlight>
                  <a:srgbClr val="FFFFFF"/>
                </a:highlight>
                <a:latin typeface="Arial"/>
                <a:ea typeface="Arial"/>
                <a:cs typeface="Arial"/>
                <a:sym typeface="Arial"/>
                <a:hlinkClick r:id="rId7"/>
              </a:rPr>
              <a:t>Golden Fleece</a:t>
            </a:r>
            <a:r>
              <a:rPr lang="en" sz="1300">
                <a:solidFill>
                  <a:srgbClr val="252525"/>
                </a:solidFill>
                <a:highlight>
                  <a:srgbClr val="FFFFFF"/>
                </a:highlight>
                <a:latin typeface="Arial"/>
                <a:ea typeface="Arial"/>
                <a:cs typeface="Arial"/>
                <a:sym typeface="Arial"/>
              </a:rPr>
              <a:t>. Directed by </a:t>
            </a:r>
            <a:r>
              <a:rPr lang="en" sz="1300">
                <a:solidFill>
                  <a:srgbClr val="0B0080"/>
                </a:solidFill>
                <a:highlight>
                  <a:srgbClr val="FFFFFF"/>
                </a:highlight>
                <a:latin typeface="Arial"/>
                <a:ea typeface="Arial"/>
                <a:cs typeface="Arial"/>
                <a:sym typeface="Arial"/>
                <a:hlinkClick r:id="rId8"/>
              </a:rPr>
              <a:t>Don Chaffey</a:t>
            </a:r>
            <a:r>
              <a:rPr lang="en" sz="1300">
                <a:solidFill>
                  <a:srgbClr val="252525"/>
                </a:solidFill>
                <a:highlight>
                  <a:srgbClr val="FFFFFF"/>
                </a:highlight>
                <a:latin typeface="Arial"/>
                <a:ea typeface="Arial"/>
                <a:cs typeface="Arial"/>
                <a:sym typeface="Arial"/>
              </a:rPr>
              <a:t> in collaboration with </a:t>
            </a:r>
            <a:r>
              <a:rPr lang="en" sz="1300">
                <a:solidFill>
                  <a:srgbClr val="0B0080"/>
                </a:solidFill>
                <a:highlight>
                  <a:srgbClr val="FFFFFF"/>
                </a:highlight>
                <a:latin typeface="Arial"/>
                <a:ea typeface="Arial"/>
                <a:cs typeface="Arial"/>
                <a:sym typeface="Arial"/>
                <a:hlinkClick r:id="rId9"/>
              </a:rPr>
              <a:t>stop motion</a:t>
            </a:r>
            <a:r>
              <a:rPr lang="en" sz="1300">
                <a:solidFill>
                  <a:srgbClr val="252525"/>
                </a:solidFill>
                <a:highlight>
                  <a:srgbClr val="FFFFFF"/>
                </a:highlight>
                <a:latin typeface="Arial"/>
                <a:ea typeface="Arial"/>
                <a:cs typeface="Arial"/>
                <a:sym typeface="Arial"/>
              </a:rPr>
              <a:t> animation expert </a:t>
            </a:r>
            <a:r>
              <a:rPr lang="en" sz="1300">
                <a:solidFill>
                  <a:srgbClr val="0B0080"/>
                </a:solidFill>
                <a:highlight>
                  <a:srgbClr val="FFFFFF"/>
                </a:highlight>
                <a:latin typeface="Arial"/>
                <a:ea typeface="Arial"/>
                <a:cs typeface="Arial"/>
                <a:sym typeface="Arial"/>
                <a:hlinkClick r:id="rId10"/>
              </a:rPr>
              <a:t>Ray Harryhausen</a:t>
            </a:r>
            <a:r>
              <a:rPr lang="en" sz="1300">
                <a:solidFill>
                  <a:srgbClr val="252525"/>
                </a:solidFill>
                <a:highlight>
                  <a:srgbClr val="FFFFFF"/>
                </a:highlight>
                <a:latin typeface="Arial"/>
                <a:ea typeface="Arial"/>
                <a:cs typeface="Arial"/>
                <a:sym typeface="Arial"/>
              </a:rPr>
              <a:t>, the film is noted for its stop-motion creatures, and particularly the iconic fight with the skeletons.</a:t>
            </a:r>
          </a:p>
        </p:txBody>
      </p:sp>
      <p:sp>
        <p:nvSpPr>
          <p:cNvPr id="78" name="Shape 78"/>
          <p:cNvSpPr txBox="1"/>
          <p:nvPr>
            <p:ph idx="4294967295" type="body"/>
          </p:nvPr>
        </p:nvSpPr>
        <p:spPr>
          <a:xfrm>
            <a:off x="773700" y="4596800"/>
            <a:ext cx="7596600" cy="443099"/>
          </a:xfrm>
          <a:prstGeom prst="rect">
            <a:avLst/>
          </a:prstGeom>
        </p:spPr>
        <p:txBody>
          <a:bodyPr anchorCtr="0" anchor="t" bIns="91425" lIns="91425" rIns="91425" tIns="91425">
            <a:noAutofit/>
          </a:bodyPr>
          <a:lstStyle/>
          <a:p>
            <a:pPr lvl="0" rtl="0" algn="ctr">
              <a:lnSpc>
                <a:spcPct val="100000"/>
              </a:lnSpc>
              <a:spcBef>
                <a:spcPts val="0"/>
              </a:spcBef>
              <a:spcAft>
                <a:spcPts val="0"/>
              </a:spcAft>
              <a:buNone/>
            </a:pPr>
            <a:r>
              <a:rPr lang="en"/>
              <a:t>https://en.wikipedia.org/wiki/Jason_and_the_Argonauts_(1963_film)</a:t>
            </a:r>
          </a:p>
        </p:txBody>
      </p:sp>
      <p:pic>
        <p:nvPicPr>
          <p:cNvPr id="79" name="Shape 79"/>
          <p:cNvPicPr preferRelativeResize="0"/>
          <p:nvPr/>
        </p:nvPicPr>
        <p:blipFill>
          <a:blip r:embed="rId11">
            <a:alphaModFix/>
          </a:blip>
          <a:stretch>
            <a:fillRect/>
          </a:stretch>
        </p:blipFill>
        <p:spPr>
          <a:xfrm>
            <a:off x="1030275" y="1380450"/>
            <a:ext cx="2249299" cy="3216350"/>
          </a:xfrm>
          <a:prstGeom prst="rect">
            <a:avLst/>
          </a:prstGeom>
          <a:noFill/>
          <a:ln>
            <a:noFill/>
          </a:ln>
        </p:spPr>
      </p:pic>
      <p:pic>
        <p:nvPicPr>
          <p:cNvPr id="80" name="Shape 80"/>
          <p:cNvPicPr preferRelativeResize="0"/>
          <p:nvPr/>
        </p:nvPicPr>
        <p:blipFill>
          <a:blip r:embed="rId12">
            <a:alphaModFix/>
          </a:blip>
          <a:stretch>
            <a:fillRect/>
          </a:stretch>
        </p:blipFill>
        <p:spPr>
          <a:xfrm>
            <a:off x="3589700" y="1717225"/>
            <a:ext cx="5165798" cy="2354225"/>
          </a:xfrm>
          <a:prstGeom prst="rect">
            <a:avLst/>
          </a:prstGeom>
          <a:noFill/>
          <a:ln>
            <a:noFill/>
          </a:ln>
        </p:spPr>
      </p:pic>
      <p:sp>
        <p:nvSpPr>
          <p:cNvPr id="81" name="Shape 8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8" name="Shape 268"/>
        <p:cNvGrpSpPr/>
        <p:nvPr/>
      </p:nvGrpSpPr>
      <p:grpSpPr>
        <a:xfrm>
          <a:off x="0" y="0"/>
          <a:ext cx="0" cy="0"/>
          <a:chOff x="0" y="0"/>
          <a:chExt cx="0" cy="0"/>
        </a:xfrm>
      </p:grpSpPr>
      <p:sp>
        <p:nvSpPr>
          <p:cNvPr id="269" name="Shape 269"/>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 Create, </a:t>
            </a:r>
            <a:r>
              <a:rPr b="1" lang="en" u="sng"/>
              <a:t>Search</a:t>
            </a:r>
            <a:r>
              <a:rPr lang="en"/>
              <a:t>, etcetera</a:t>
            </a:r>
          </a:p>
        </p:txBody>
      </p:sp>
      <p:sp>
        <p:nvSpPr>
          <p:cNvPr id="270" name="Shape 270"/>
          <p:cNvSpPr txBox="1"/>
          <p:nvPr>
            <p:ph idx="1" type="body"/>
          </p:nvPr>
        </p:nvSpPr>
        <p:spPr>
          <a:xfrm>
            <a:off x="311700" y="1017725"/>
            <a:ext cx="8520599" cy="3551099"/>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3"/>
              </a:rPr>
              <a:t>JSON_APPEND()</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4"/>
              </a:rPr>
              <a:t>JSON_ARRAY_APPEND()</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5"/>
              </a:rPr>
              <a:t>JSON_ARRAY_INSERT()</a:t>
            </a:r>
            <a:r>
              <a:rPr lang="en" sz="1200">
                <a:solidFill>
                  <a:srgbClr val="555555"/>
                </a:solidFill>
                <a:highlight>
                  <a:srgbClr val="FFFFFF"/>
                </a:highlight>
                <a:latin typeface="Arial"/>
                <a:ea typeface="Arial"/>
                <a:cs typeface="Arial"/>
                <a:sym typeface="Arial"/>
              </a:rPr>
              <a:t>Insert into JSON array</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6"/>
              </a:rPr>
              <a:t>JSON_ARRAY()</a:t>
            </a:r>
            <a:r>
              <a:rPr lang="en" sz="1200">
                <a:solidFill>
                  <a:srgbClr val="555555"/>
                </a:solidFill>
                <a:highlight>
                  <a:srgbClr val="FFFFFF"/>
                </a:highlight>
                <a:latin typeface="Arial"/>
                <a:ea typeface="Arial"/>
                <a:cs typeface="Arial"/>
                <a:sym typeface="Arial"/>
              </a:rPr>
              <a:t>Create JSON array</a:t>
            </a:r>
            <a:r>
              <a:rPr lang="en" sz="1200" u="sng">
                <a:solidFill>
                  <a:srgbClr val="000000"/>
                </a:solidFill>
                <a:highlight>
                  <a:srgbClr val="FFFFFF"/>
                </a:highlight>
                <a:latin typeface="Courier New"/>
                <a:ea typeface="Courier New"/>
                <a:cs typeface="Courier New"/>
                <a:sym typeface="Courier New"/>
                <a:hlinkClick r:id="rId7"/>
              </a:rPr>
              <a:t>-&gt;</a:t>
            </a:r>
            <a:r>
              <a:rPr lang="en" sz="1200">
                <a:solidFill>
                  <a:srgbClr val="555555"/>
                </a:solidFill>
                <a:highlight>
                  <a:srgbClr val="FFFFFF"/>
                </a:highlight>
                <a:latin typeface="Arial"/>
                <a:ea typeface="Arial"/>
                <a:cs typeface="Arial"/>
                <a:sym typeface="Arial"/>
              </a:rPr>
              <a:t>Return value from JSON column after evaluating path</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8"/>
              </a:rPr>
              <a:t>JSON_CONTAINS_PATH</a:t>
            </a:r>
            <a:r>
              <a:rPr lang="en" sz="1200" u="sng">
                <a:solidFill>
                  <a:srgbClr val="000000"/>
                </a:solidFill>
                <a:highlight>
                  <a:srgbClr val="FFFFFF"/>
                </a:highlight>
                <a:latin typeface="Courier New"/>
                <a:ea typeface="Courier New"/>
                <a:cs typeface="Courier New"/>
                <a:sym typeface="Courier New"/>
                <a:hlinkClick r:id="rId9"/>
              </a:rPr>
              <a:t>()</a:t>
            </a:r>
            <a:r>
              <a:rPr lang="en" sz="1200">
                <a:solidFill>
                  <a:srgbClr val="555555"/>
                </a:solidFill>
                <a:highlight>
                  <a:srgbClr val="FFFFFF"/>
                </a:highlight>
                <a:latin typeface="Arial"/>
                <a:ea typeface="Arial"/>
                <a:cs typeface="Arial"/>
                <a:sym typeface="Arial"/>
              </a:rPr>
              <a:t>Whether JSON document contains any data at path</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10"/>
              </a:rPr>
              <a:t>JSON_CONTAINS</a:t>
            </a:r>
            <a:r>
              <a:rPr lang="en" sz="1200" u="sng">
                <a:solidFill>
                  <a:srgbClr val="000000"/>
                </a:solidFill>
                <a:highlight>
                  <a:srgbClr val="FFFFFF"/>
                </a:highlight>
                <a:latin typeface="Courier New"/>
                <a:ea typeface="Courier New"/>
                <a:cs typeface="Courier New"/>
                <a:sym typeface="Courier New"/>
                <a:hlinkClick r:id="rId11"/>
              </a:rPr>
              <a:t>()</a:t>
            </a:r>
            <a:r>
              <a:rPr lang="en" sz="1200">
                <a:solidFill>
                  <a:srgbClr val="555555"/>
                </a:solidFill>
                <a:highlight>
                  <a:srgbClr val="FFFFFF"/>
                </a:highlight>
                <a:latin typeface="Arial"/>
                <a:ea typeface="Arial"/>
                <a:cs typeface="Arial"/>
                <a:sym typeface="Arial"/>
              </a:rPr>
              <a:t>Whether JSON document contains specific object at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2"/>
              </a:rPr>
              <a:t>JSON_DEPTH()</a:t>
            </a:r>
            <a:r>
              <a:rPr lang="en" sz="1200">
                <a:solidFill>
                  <a:srgbClr val="555555"/>
                </a:solidFill>
                <a:highlight>
                  <a:srgbClr val="FFFFFF"/>
                </a:highlight>
                <a:latin typeface="Arial"/>
                <a:ea typeface="Arial"/>
                <a:cs typeface="Arial"/>
                <a:sym typeface="Arial"/>
              </a:rPr>
              <a:t>Maximum depth of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13"/>
              </a:rPr>
              <a:t>JSON_EXTRACT</a:t>
            </a:r>
            <a:r>
              <a:rPr lang="en" sz="1200" u="sng">
                <a:solidFill>
                  <a:srgbClr val="000000"/>
                </a:solidFill>
                <a:highlight>
                  <a:srgbClr val="FFFFFF"/>
                </a:highlight>
                <a:latin typeface="Courier New"/>
                <a:ea typeface="Courier New"/>
                <a:cs typeface="Courier New"/>
                <a:sym typeface="Courier New"/>
                <a:hlinkClick r:id="rId14"/>
              </a:rPr>
              <a:t>()</a:t>
            </a:r>
            <a:r>
              <a:rPr lang="en" sz="1200">
                <a:solidFill>
                  <a:srgbClr val="555555"/>
                </a:solidFill>
                <a:highlight>
                  <a:srgbClr val="FFFFFF"/>
                </a:highlight>
                <a:latin typeface="Arial"/>
                <a:ea typeface="Arial"/>
                <a:cs typeface="Arial"/>
                <a:sym typeface="Arial"/>
              </a:rPr>
              <a:t>Return data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5"/>
              </a:rPr>
              <a:t>JSON_INSERT()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16"/>
              </a:rPr>
              <a:t>JSON_KEYS</a:t>
            </a:r>
            <a:r>
              <a:rPr lang="en" sz="1200" u="sng">
                <a:solidFill>
                  <a:srgbClr val="000000"/>
                </a:solidFill>
                <a:highlight>
                  <a:srgbClr val="FFFFFF"/>
                </a:highlight>
                <a:latin typeface="Courier New"/>
                <a:ea typeface="Courier New"/>
                <a:cs typeface="Courier New"/>
                <a:sym typeface="Courier New"/>
                <a:hlinkClick r:id="rId17"/>
              </a:rPr>
              <a:t>()</a:t>
            </a:r>
            <a:r>
              <a:rPr lang="en" sz="1200">
                <a:solidFill>
                  <a:srgbClr val="555555"/>
                </a:solidFill>
                <a:highlight>
                  <a:srgbClr val="FFFFFF"/>
                </a:highlight>
                <a:latin typeface="Arial"/>
                <a:ea typeface="Arial"/>
                <a:cs typeface="Arial"/>
                <a:sym typeface="Arial"/>
              </a:rPr>
              <a:t>Array of keys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8"/>
              </a:rPr>
              <a:t>JSON_LENGTH()</a:t>
            </a:r>
            <a:r>
              <a:rPr lang="en" sz="1200">
                <a:solidFill>
                  <a:srgbClr val="555555"/>
                </a:solidFill>
                <a:highlight>
                  <a:srgbClr val="FFFFFF"/>
                </a:highlight>
                <a:latin typeface="Arial"/>
                <a:ea typeface="Arial"/>
                <a:cs typeface="Arial"/>
                <a:sym typeface="Arial"/>
              </a:rPr>
              <a:t>Number of elements 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9"/>
              </a:rPr>
              <a:t>JSON_MERGE()</a:t>
            </a:r>
            <a:r>
              <a:rPr lang="en" sz="1200">
                <a:solidFill>
                  <a:srgbClr val="555555"/>
                </a:solidFill>
                <a:highlight>
                  <a:srgbClr val="FFFFFF"/>
                </a:highlight>
                <a:latin typeface="Arial"/>
                <a:ea typeface="Arial"/>
                <a:cs typeface="Arial"/>
                <a:sym typeface="Arial"/>
              </a:rPr>
              <a:t>Merge JSON documents</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0"/>
              </a:rPr>
              <a:t>JSON_OBJECT()</a:t>
            </a:r>
            <a:r>
              <a:rPr lang="en" sz="1200">
                <a:solidFill>
                  <a:srgbClr val="555555"/>
                </a:solidFill>
                <a:highlight>
                  <a:srgbClr val="FFFFFF"/>
                </a:highlight>
                <a:latin typeface="Arial"/>
                <a:ea typeface="Arial"/>
                <a:cs typeface="Arial"/>
                <a:sym typeface="Arial"/>
              </a:rPr>
              <a:t>Create JSON object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1"/>
              </a:rPr>
              <a:t>JSON_QUOTE()</a:t>
            </a:r>
            <a:r>
              <a:rPr lang="en" sz="1200">
                <a:solidFill>
                  <a:srgbClr val="555555"/>
                </a:solidFill>
                <a:highlight>
                  <a:srgbClr val="FFFFFF"/>
                </a:highlight>
                <a:latin typeface="Arial"/>
                <a:ea typeface="Arial"/>
                <a:cs typeface="Arial"/>
                <a:sym typeface="Arial"/>
              </a:rPr>
              <a:t>Quote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2"/>
              </a:rPr>
              <a:t>JSON_REMOVE()</a:t>
            </a:r>
            <a:r>
              <a:rPr lang="en" sz="1200">
                <a:solidFill>
                  <a:srgbClr val="555555"/>
                </a:solidFill>
                <a:highlight>
                  <a:srgbClr val="FFFFFF"/>
                </a:highlight>
                <a:latin typeface="Arial"/>
                <a:ea typeface="Arial"/>
                <a:cs typeface="Arial"/>
                <a:sym typeface="Arial"/>
              </a:rPr>
              <a:t>Remove data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3"/>
              </a:rPr>
              <a:t>JSON_REPLACE()</a:t>
            </a:r>
            <a:r>
              <a:rPr lang="en" sz="1200">
                <a:solidFill>
                  <a:srgbClr val="555555"/>
                </a:solidFill>
                <a:highlight>
                  <a:srgbClr val="FFFFFF"/>
                </a:highlight>
                <a:latin typeface="Arial"/>
                <a:ea typeface="Arial"/>
                <a:cs typeface="Arial"/>
                <a:sym typeface="Arial"/>
              </a:rPr>
              <a:t>Replace values in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24"/>
              </a:rPr>
              <a:t>JSON_SEARCH</a:t>
            </a:r>
            <a:r>
              <a:rPr lang="en" sz="1200" u="sng">
                <a:solidFill>
                  <a:srgbClr val="000000"/>
                </a:solidFill>
                <a:highlight>
                  <a:srgbClr val="FFFFFF"/>
                </a:highlight>
                <a:latin typeface="Courier New"/>
                <a:ea typeface="Courier New"/>
                <a:cs typeface="Courier New"/>
                <a:sym typeface="Courier New"/>
                <a:hlinkClick r:id="rId25"/>
              </a:rPr>
              <a:t>()</a:t>
            </a:r>
            <a:r>
              <a:rPr lang="en" sz="1200">
                <a:solidFill>
                  <a:srgbClr val="555555"/>
                </a:solidFill>
                <a:highlight>
                  <a:srgbClr val="FFFFFF"/>
                </a:highlight>
                <a:latin typeface="Arial"/>
                <a:ea typeface="Arial"/>
                <a:cs typeface="Arial"/>
                <a:sym typeface="Arial"/>
              </a:rPr>
              <a:t>Path to value within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6"/>
              </a:rPr>
              <a:t>JSON_SET()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7"/>
              </a:rPr>
              <a:t>JSON_TYPE()</a:t>
            </a:r>
            <a:r>
              <a:rPr lang="en" sz="1200">
                <a:solidFill>
                  <a:srgbClr val="555555"/>
                </a:solidFill>
                <a:highlight>
                  <a:srgbClr val="FFFFFF"/>
                </a:highlight>
                <a:latin typeface="Arial"/>
                <a:ea typeface="Arial"/>
                <a:cs typeface="Arial"/>
                <a:sym typeface="Arial"/>
              </a:rPr>
              <a:t>Type of JSON value</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8"/>
              </a:rPr>
              <a:t>JSON_UNQUOTE()</a:t>
            </a:r>
            <a:r>
              <a:rPr lang="en" sz="1200">
                <a:solidFill>
                  <a:srgbClr val="555555"/>
                </a:solidFill>
                <a:highlight>
                  <a:srgbClr val="FFFFFF"/>
                </a:highlight>
                <a:latin typeface="Arial"/>
                <a:ea typeface="Arial"/>
                <a:cs typeface="Arial"/>
                <a:sym typeface="Arial"/>
              </a:rPr>
              <a:t>Unquote JSON value</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9"/>
              </a:rPr>
              <a:t>JSON_VALID()</a:t>
            </a:r>
            <a:r>
              <a:rPr lang="en" sz="1200">
                <a:solidFill>
                  <a:srgbClr val="555555"/>
                </a:solidFill>
                <a:highlight>
                  <a:srgbClr val="FFFFFF"/>
                </a:highlight>
                <a:latin typeface="Arial"/>
                <a:ea typeface="Arial"/>
                <a:cs typeface="Arial"/>
                <a:sym typeface="Arial"/>
              </a:rPr>
              <a:t>Whether JSON value is valid</a:t>
            </a:r>
          </a:p>
          <a:p>
            <a:pPr lvl="0" rtl="0">
              <a:lnSpc>
                <a:spcPct val="175203"/>
              </a:lnSpc>
              <a:spcBef>
                <a:spcPts val="0"/>
              </a:spcBef>
              <a:spcAft>
                <a:spcPts val="1100"/>
              </a:spcAft>
              <a:buNone/>
            </a:pPr>
            <a:r>
              <a:t/>
            </a:r>
            <a:endParaRPr>
              <a:solidFill>
                <a:srgbClr val="555555"/>
              </a:solidFill>
              <a:highlight>
                <a:srgbClr val="FFFFFF"/>
              </a:highlight>
              <a:latin typeface="Arial"/>
              <a:ea typeface="Arial"/>
              <a:cs typeface="Arial"/>
              <a:sym typeface="Arial"/>
            </a:endParaRPr>
          </a:p>
          <a:p>
            <a:pPr lvl="0" rtl="0">
              <a:spcBef>
                <a:spcPts val="0"/>
              </a:spcBef>
              <a:buNone/>
            </a:pPr>
            <a:r>
              <a:t/>
            </a:r>
            <a:endParaRPr/>
          </a:p>
        </p:txBody>
      </p:sp>
      <p:sp>
        <p:nvSpPr>
          <p:cNvPr id="271" name="Shape 27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272" name="Shape 272"/>
          <p:cNvSpPr txBox="1"/>
          <p:nvPr/>
        </p:nvSpPr>
        <p:spPr>
          <a:xfrm>
            <a:off x="5090000" y="2662050"/>
            <a:ext cx="2909399" cy="882899"/>
          </a:xfrm>
          <a:prstGeom prst="rect">
            <a:avLst/>
          </a:prstGeom>
          <a:noFill/>
          <a:ln>
            <a:noFill/>
          </a:ln>
        </p:spPr>
        <p:txBody>
          <a:bodyPr anchorCtr="0" anchor="t" bIns="91425" lIns="91425" rIns="91425" tIns="91425">
            <a:noAutofit/>
          </a:bodyPr>
          <a:lstStyle/>
          <a:p>
            <a:pPr lvl="0">
              <a:spcBef>
                <a:spcPts val="0"/>
              </a:spcBef>
              <a:buNone/>
            </a:pPr>
            <a:r>
              <a:rPr b="1" i="1" lang="en" sz="3600"/>
              <a:t>Search</a:t>
            </a:r>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6" name="Shape 276"/>
        <p:cNvGrpSpPr/>
        <p:nvPr/>
      </p:nvGrpSpPr>
      <p:grpSpPr>
        <a:xfrm>
          <a:off x="0" y="0"/>
          <a:ext cx="0" cy="0"/>
          <a:chOff x="0" y="0"/>
          <a:chExt cx="0" cy="0"/>
        </a:xfrm>
      </p:grpSpPr>
      <p:sp>
        <p:nvSpPr>
          <p:cNvPr id="277" name="Shape 277"/>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 Create, Search, etcetera</a:t>
            </a:r>
          </a:p>
        </p:txBody>
      </p:sp>
      <p:sp>
        <p:nvSpPr>
          <p:cNvPr id="278" name="Shape 278"/>
          <p:cNvSpPr txBox="1"/>
          <p:nvPr>
            <p:ph idx="1" type="body"/>
          </p:nvPr>
        </p:nvSpPr>
        <p:spPr>
          <a:xfrm>
            <a:off x="311700" y="1017725"/>
            <a:ext cx="8520599" cy="3551099"/>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3"/>
              </a:rPr>
              <a:t>JSON_APPEND</a:t>
            </a:r>
            <a:r>
              <a:rPr lang="en" sz="1200" u="sng">
                <a:solidFill>
                  <a:srgbClr val="000000"/>
                </a:solidFill>
                <a:highlight>
                  <a:srgbClr val="FFFFFF"/>
                </a:highlight>
                <a:latin typeface="Courier New"/>
                <a:ea typeface="Courier New"/>
                <a:cs typeface="Courier New"/>
                <a:sym typeface="Courier New"/>
                <a:hlinkClick r:id="rId4"/>
              </a:rPr>
              <a:t>()</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5"/>
              </a:rPr>
              <a:t>JSON_ARRAY_APPEND</a:t>
            </a:r>
            <a:r>
              <a:rPr lang="en" sz="1200" u="sng">
                <a:solidFill>
                  <a:srgbClr val="000000"/>
                </a:solidFill>
                <a:highlight>
                  <a:srgbClr val="FFFFFF"/>
                </a:highlight>
                <a:latin typeface="Courier New"/>
                <a:ea typeface="Courier New"/>
                <a:cs typeface="Courier New"/>
                <a:sym typeface="Courier New"/>
                <a:hlinkClick r:id="rId6"/>
              </a:rPr>
              <a:t>()</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7"/>
              </a:rPr>
              <a:t>JSON_ARRAY_INSERT</a:t>
            </a:r>
            <a:r>
              <a:rPr lang="en" sz="1200" u="sng">
                <a:solidFill>
                  <a:srgbClr val="000000"/>
                </a:solidFill>
                <a:highlight>
                  <a:srgbClr val="FFFFFF"/>
                </a:highlight>
                <a:latin typeface="Courier New"/>
                <a:ea typeface="Courier New"/>
                <a:cs typeface="Courier New"/>
                <a:sym typeface="Courier New"/>
                <a:hlinkClick r:id="rId8"/>
              </a:rPr>
              <a:t>()</a:t>
            </a:r>
            <a:r>
              <a:rPr lang="en" sz="1200">
                <a:solidFill>
                  <a:srgbClr val="555555"/>
                </a:solidFill>
                <a:highlight>
                  <a:srgbClr val="FFFFFF"/>
                </a:highlight>
                <a:latin typeface="Arial"/>
                <a:ea typeface="Arial"/>
                <a:cs typeface="Arial"/>
                <a:sym typeface="Arial"/>
              </a:rPr>
              <a:t>Insert into JSON array</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9"/>
              </a:rPr>
              <a:t>JSON_ARRAY()</a:t>
            </a:r>
            <a:r>
              <a:rPr lang="en" sz="1200">
                <a:solidFill>
                  <a:srgbClr val="555555"/>
                </a:solidFill>
                <a:highlight>
                  <a:srgbClr val="FFFFFF"/>
                </a:highlight>
                <a:latin typeface="Arial"/>
                <a:ea typeface="Arial"/>
                <a:cs typeface="Arial"/>
                <a:sym typeface="Arial"/>
              </a:rPr>
              <a:t>Create JSON array</a:t>
            </a:r>
            <a:r>
              <a:rPr lang="en" sz="1200" u="sng">
                <a:solidFill>
                  <a:srgbClr val="000000"/>
                </a:solidFill>
                <a:highlight>
                  <a:srgbClr val="FFFFFF"/>
                </a:highlight>
                <a:latin typeface="Courier New"/>
                <a:ea typeface="Courier New"/>
                <a:cs typeface="Courier New"/>
                <a:sym typeface="Courier New"/>
                <a:hlinkClick r:id="rId10"/>
              </a:rPr>
              <a:t>-&gt;</a:t>
            </a:r>
            <a:r>
              <a:rPr lang="en" sz="1200">
                <a:solidFill>
                  <a:srgbClr val="555555"/>
                </a:solidFill>
                <a:highlight>
                  <a:srgbClr val="FFFFFF"/>
                </a:highlight>
                <a:latin typeface="Arial"/>
                <a:ea typeface="Arial"/>
                <a:cs typeface="Arial"/>
                <a:sym typeface="Arial"/>
              </a:rPr>
              <a:t>Return value from JSON column after evaluating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1"/>
              </a:rPr>
              <a:t>JSON_CONTAINS_PATH()</a:t>
            </a:r>
            <a:r>
              <a:rPr lang="en" sz="1200">
                <a:solidFill>
                  <a:srgbClr val="555555"/>
                </a:solidFill>
                <a:highlight>
                  <a:srgbClr val="FFFFFF"/>
                </a:highlight>
                <a:latin typeface="Arial"/>
                <a:ea typeface="Arial"/>
                <a:cs typeface="Arial"/>
                <a:sym typeface="Arial"/>
              </a:rPr>
              <a:t>Whether JSON document contains any data at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2"/>
              </a:rPr>
              <a:t>JSON_CONTAINS()</a:t>
            </a:r>
            <a:r>
              <a:rPr lang="en" sz="1200">
                <a:solidFill>
                  <a:srgbClr val="555555"/>
                </a:solidFill>
                <a:highlight>
                  <a:srgbClr val="FFFFFF"/>
                </a:highlight>
                <a:latin typeface="Arial"/>
                <a:ea typeface="Arial"/>
                <a:cs typeface="Arial"/>
                <a:sym typeface="Arial"/>
              </a:rPr>
              <a:t>Whether JSON document contains specific object at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3"/>
              </a:rPr>
              <a:t>JSON_DEPTH()</a:t>
            </a:r>
            <a:r>
              <a:rPr lang="en" sz="1200">
                <a:solidFill>
                  <a:srgbClr val="555555"/>
                </a:solidFill>
                <a:highlight>
                  <a:srgbClr val="FFFFFF"/>
                </a:highlight>
                <a:latin typeface="Arial"/>
                <a:ea typeface="Arial"/>
                <a:cs typeface="Arial"/>
                <a:sym typeface="Arial"/>
              </a:rPr>
              <a:t>Maximum depth of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4"/>
              </a:rPr>
              <a:t>JSON_EXTRACT()</a:t>
            </a:r>
            <a:r>
              <a:rPr lang="en" sz="1200">
                <a:solidFill>
                  <a:srgbClr val="555555"/>
                </a:solidFill>
                <a:highlight>
                  <a:srgbClr val="FFFFFF"/>
                </a:highlight>
                <a:latin typeface="Arial"/>
                <a:ea typeface="Arial"/>
                <a:cs typeface="Arial"/>
                <a:sym typeface="Arial"/>
              </a:rPr>
              <a:t>Return data from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15"/>
              </a:rPr>
              <a:t>JSON_INSERT</a:t>
            </a:r>
            <a:r>
              <a:rPr lang="en" sz="1200" u="sng">
                <a:solidFill>
                  <a:srgbClr val="000000"/>
                </a:solidFill>
                <a:highlight>
                  <a:srgbClr val="FFFFFF"/>
                </a:highlight>
                <a:latin typeface="Courier New"/>
                <a:ea typeface="Courier New"/>
                <a:cs typeface="Courier New"/>
                <a:sym typeface="Courier New"/>
                <a:hlinkClick r:id="rId16"/>
              </a:rPr>
              <a: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7"/>
              </a:rPr>
              <a:t>JSON_KEYS()</a:t>
            </a:r>
            <a:r>
              <a:rPr lang="en" sz="1200">
                <a:solidFill>
                  <a:srgbClr val="555555"/>
                </a:solidFill>
                <a:highlight>
                  <a:srgbClr val="FFFFFF"/>
                </a:highlight>
                <a:latin typeface="Arial"/>
                <a:ea typeface="Arial"/>
                <a:cs typeface="Arial"/>
                <a:sym typeface="Arial"/>
              </a:rPr>
              <a:t>Array of keys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8"/>
              </a:rPr>
              <a:t>JSON_LENGTH()</a:t>
            </a:r>
            <a:r>
              <a:rPr lang="en" sz="1200">
                <a:solidFill>
                  <a:srgbClr val="555555"/>
                </a:solidFill>
                <a:highlight>
                  <a:srgbClr val="FFFFFF"/>
                </a:highlight>
                <a:latin typeface="Arial"/>
                <a:ea typeface="Arial"/>
                <a:cs typeface="Arial"/>
                <a:sym typeface="Arial"/>
              </a:rPr>
              <a:t>Number of elements in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19"/>
              </a:rPr>
              <a:t>JSON_MERGE</a:t>
            </a:r>
            <a:r>
              <a:rPr lang="en" sz="1200" u="sng">
                <a:solidFill>
                  <a:srgbClr val="000000"/>
                </a:solidFill>
                <a:highlight>
                  <a:srgbClr val="FFFFFF"/>
                </a:highlight>
                <a:latin typeface="Courier New"/>
                <a:ea typeface="Courier New"/>
                <a:cs typeface="Courier New"/>
                <a:sym typeface="Courier New"/>
                <a:hlinkClick r:id="rId20"/>
              </a:rPr>
              <a:t>()</a:t>
            </a:r>
            <a:r>
              <a:rPr lang="en" sz="1200">
                <a:solidFill>
                  <a:srgbClr val="555555"/>
                </a:solidFill>
                <a:highlight>
                  <a:srgbClr val="FFFFFF"/>
                </a:highlight>
                <a:latin typeface="Arial"/>
                <a:ea typeface="Arial"/>
                <a:cs typeface="Arial"/>
                <a:sym typeface="Arial"/>
              </a:rPr>
              <a:t>Merge JSON documents</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1"/>
              </a:rPr>
              <a:t>JSON_OBJECT()</a:t>
            </a:r>
            <a:r>
              <a:rPr lang="en" sz="1200">
                <a:solidFill>
                  <a:srgbClr val="555555"/>
                </a:solidFill>
                <a:highlight>
                  <a:srgbClr val="FFFFFF"/>
                </a:highlight>
                <a:latin typeface="Arial"/>
                <a:ea typeface="Arial"/>
                <a:cs typeface="Arial"/>
                <a:sym typeface="Arial"/>
              </a:rPr>
              <a:t>Create JSON object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2"/>
              </a:rPr>
              <a:t>JSON_QUOTE()</a:t>
            </a:r>
            <a:r>
              <a:rPr lang="en" sz="1200">
                <a:solidFill>
                  <a:srgbClr val="555555"/>
                </a:solidFill>
                <a:highlight>
                  <a:srgbClr val="FFFFFF"/>
                </a:highlight>
                <a:latin typeface="Arial"/>
                <a:ea typeface="Arial"/>
                <a:cs typeface="Arial"/>
                <a:sym typeface="Arial"/>
              </a:rPr>
              <a:t>Quote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23"/>
              </a:rPr>
              <a:t>JSON_REMOVE</a:t>
            </a:r>
            <a:r>
              <a:rPr lang="en" sz="1200" u="sng">
                <a:solidFill>
                  <a:srgbClr val="000000"/>
                </a:solidFill>
                <a:highlight>
                  <a:srgbClr val="FFFFFF"/>
                </a:highlight>
                <a:latin typeface="Courier New"/>
                <a:ea typeface="Courier New"/>
                <a:cs typeface="Courier New"/>
                <a:sym typeface="Courier New"/>
                <a:hlinkClick r:id="rId24"/>
              </a:rPr>
              <a:t>()</a:t>
            </a:r>
            <a:r>
              <a:rPr lang="en" sz="1200">
                <a:solidFill>
                  <a:srgbClr val="555555"/>
                </a:solidFill>
                <a:highlight>
                  <a:srgbClr val="FFFFFF"/>
                </a:highlight>
                <a:latin typeface="Arial"/>
                <a:ea typeface="Arial"/>
                <a:cs typeface="Arial"/>
                <a:sym typeface="Arial"/>
              </a:rPr>
              <a:t>Remove data from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25"/>
              </a:rPr>
              <a:t>JSON_REPLACE</a:t>
            </a:r>
            <a:r>
              <a:rPr lang="en" sz="1200" u="sng">
                <a:solidFill>
                  <a:srgbClr val="000000"/>
                </a:solidFill>
                <a:highlight>
                  <a:srgbClr val="FFFFFF"/>
                </a:highlight>
                <a:latin typeface="Courier New"/>
                <a:ea typeface="Courier New"/>
                <a:cs typeface="Courier New"/>
                <a:sym typeface="Courier New"/>
                <a:hlinkClick r:id="rId26"/>
              </a:rPr>
              <a:t>()</a:t>
            </a:r>
            <a:r>
              <a:rPr lang="en" sz="1200">
                <a:solidFill>
                  <a:srgbClr val="555555"/>
                </a:solidFill>
                <a:highlight>
                  <a:srgbClr val="FFFFFF"/>
                </a:highlight>
                <a:latin typeface="Arial"/>
                <a:ea typeface="Arial"/>
                <a:cs typeface="Arial"/>
                <a:sym typeface="Arial"/>
              </a:rPr>
              <a:t>Replace values 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7"/>
              </a:rPr>
              <a:t>JSON_SEARCH()</a:t>
            </a:r>
            <a:r>
              <a:rPr lang="en" sz="1200">
                <a:solidFill>
                  <a:srgbClr val="555555"/>
                </a:solidFill>
                <a:highlight>
                  <a:srgbClr val="FFFFFF"/>
                </a:highlight>
                <a:latin typeface="Arial"/>
                <a:ea typeface="Arial"/>
                <a:cs typeface="Arial"/>
                <a:sym typeface="Arial"/>
              </a:rPr>
              <a:t>Path to value within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28"/>
              </a:rPr>
              <a:t>JSON_SET</a:t>
            </a:r>
            <a:r>
              <a:rPr lang="en" sz="1200" u="sng">
                <a:solidFill>
                  <a:srgbClr val="000000"/>
                </a:solidFill>
                <a:highlight>
                  <a:srgbClr val="FFFFFF"/>
                </a:highlight>
                <a:latin typeface="Courier New"/>
                <a:ea typeface="Courier New"/>
                <a:cs typeface="Courier New"/>
                <a:sym typeface="Courier New"/>
                <a:hlinkClick r:id="rId29"/>
              </a:rPr>
              <a: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30"/>
              </a:rPr>
              <a:t>JSON_TYPE()</a:t>
            </a:r>
            <a:r>
              <a:rPr lang="en" sz="1200">
                <a:solidFill>
                  <a:srgbClr val="555555"/>
                </a:solidFill>
                <a:highlight>
                  <a:srgbClr val="FFFFFF"/>
                </a:highlight>
                <a:latin typeface="Arial"/>
                <a:ea typeface="Arial"/>
                <a:cs typeface="Arial"/>
                <a:sym typeface="Arial"/>
              </a:rPr>
              <a:t>Type of JSON value</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31"/>
              </a:rPr>
              <a:t>JSON_UNQUOTE</a:t>
            </a:r>
            <a:r>
              <a:rPr lang="en" sz="1200" u="sng">
                <a:solidFill>
                  <a:srgbClr val="000000"/>
                </a:solidFill>
                <a:highlight>
                  <a:srgbClr val="FFFFFF"/>
                </a:highlight>
                <a:latin typeface="Courier New"/>
                <a:ea typeface="Courier New"/>
                <a:cs typeface="Courier New"/>
                <a:sym typeface="Courier New"/>
                <a:hlinkClick r:id="rId32"/>
              </a:rPr>
              <a:t>()</a:t>
            </a:r>
            <a:r>
              <a:rPr lang="en" sz="1200">
                <a:solidFill>
                  <a:srgbClr val="555555"/>
                </a:solidFill>
                <a:highlight>
                  <a:srgbClr val="FFFFFF"/>
                </a:highlight>
                <a:latin typeface="Arial"/>
                <a:ea typeface="Arial"/>
                <a:cs typeface="Arial"/>
                <a:sym typeface="Arial"/>
              </a:rPr>
              <a:t>Unquote JSON value</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33"/>
              </a:rPr>
              <a:t>JSON_VALID()</a:t>
            </a:r>
            <a:r>
              <a:rPr lang="en" sz="1200">
                <a:solidFill>
                  <a:srgbClr val="555555"/>
                </a:solidFill>
                <a:highlight>
                  <a:srgbClr val="FFFFFF"/>
                </a:highlight>
                <a:latin typeface="Arial"/>
                <a:ea typeface="Arial"/>
                <a:cs typeface="Arial"/>
                <a:sym typeface="Arial"/>
              </a:rPr>
              <a:t>Whether JSON value is valid</a:t>
            </a:r>
          </a:p>
          <a:p>
            <a:pPr lvl="0" rtl="0">
              <a:lnSpc>
                <a:spcPct val="175203"/>
              </a:lnSpc>
              <a:spcBef>
                <a:spcPts val="0"/>
              </a:spcBef>
              <a:spcAft>
                <a:spcPts val="1100"/>
              </a:spcAft>
              <a:buNone/>
            </a:pPr>
            <a:r>
              <a:t/>
            </a:r>
            <a:endParaRPr>
              <a:solidFill>
                <a:srgbClr val="555555"/>
              </a:solidFill>
              <a:highlight>
                <a:srgbClr val="FFFFFF"/>
              </a:highlight>
              <a:latin typeface="Arial"/>
              <a:ea typeface="Arial"/>
              <a:cs typeface="Arial"/>
              <a:sym typeface="Arial"/>
            </a:endParaRPr>
          </a:p>
          <a:p>
            <a:pPr lvl="0" rtl="0">
              <a:spcBef>
                <a:spcPts val="0"/>
              </a:spcBef>
              <a:buNone/>
            </a:pPr>
            <a:r>
              <a:t/>
            </a:r>
            <a:endParaRPr/>
          </a:p>
        </p:txBody>
      </p:sp>
      <p:sp>
        <p:nvSpPr>
          <p:cNvPr id="279" name="Shape 27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280" name="Shape 280"/>
          <p:cNvSpPr txBox="1"/>
          <p:nvPr/>
        </p:nvSpPr>
        <p:spPr>
          <a:xfrm>
            <a:off x="5003050" y="2682100"/>
            <a:ext cx="2468100" cy="775799"/>
          </a:xfrm>
          <a:prstGeom prst="rect">
            <a:avLst/>
          </a:prstGeom>
          <a:noFill/>
          <a:ln>
            <a:noFill/>
          </a:ln>
        </p:spPr>
        <p:txBody>
          <a:bodyPr anchorCtr="0" anchor="t" bIns="91425" lIns="91425" rIns="91425" tIns="91425">
            <a:noAutofit/>
          </a:bodyPr>
          <a:lstStyle/>
          <a:p>
            <a:pPr lvl="0">
              <a:spcBef>
                <a:spcPts val="0"/>
              </a:spcBef>
              <a:buNone/>
            </a:pPr>
            <a:r>
              <a:rPr b="1" i="1" lang="en" sz="3600"/>
              <a:t>Modify</a:t>
            </a:r>
          </a:p>
        </p:txBody>
      </p:sp>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4" name="Shape 284"/>
        <p:cNvGrpSpPr/>
        <p:nvPr/>
      </p:nvGrpSpPr>
      <p:grpSpPr>
        <a:xfrm>
          <a:off x="0" y="0"/>
          <a:ext cx="0" cy="0"/>
          <a:chOff x="0" y="0"/>
          <a:chExt cx="0" cy="0"/>
        </a:xfrm>
      </p:grpSpPr>
      <p:sp>
        <p:nvSpPr>
          <p:cNvPr id="285" name="Shape 285"/>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 Create, Search, etcetera</a:t>
            </a:r>
          </a:p>
        </p:txBody>
      </p:sp>
      <p:sp>
        <p:nvSpPr>
          <p:cNvPr id="286" name="Shape 286"/>
          <p:cNvSpPr txBox="1"/>
          <p:nvPr>
            <p:ph idx="1" type="body"/>
          </p:nvPr>
        </p:nvSpPr>
        <p:spPr>
          <a:xfrm>
            <a:off x="311700" y="1017725"/>
            <a:ext cx="8520599" cy="3551099"/>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3"/>
              </a:rPr>
              <a:t>JSON_APPEND()</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4"/>
              </a:rPr>
              <a:t>JSON_ARRAY_APPEND()</a:t>
            </a:r>
            <a:r>
              <a:rPr lang="en" sz="1200">
                <a:solidFill>
                  <a:srgbClr val="555555"/>
                </a:solidFill>
                <a:highlight>
                  <a:srgbClr val="FFFFFF"/>
                </a:highlight>
                <a:latin typeface="Arial"/>
                <a:ea typeface="Arial"/>
                <a:cs typeface="Arial"/>
                <a:sym typeface="Arial"/>
              </a:rPr>
              <a:t>Append data 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5"/>
              </a:rPr>
              <a:t>JSON_ARRAY_INSERT()</a:t>
            </a:r>
            <a:r>
              <a:rPr lang="en" sz="1200">
                <a:solidFill>
                  <a:srgbClr val="555555"/>
                </a:solidFill>
                <a:highlight>
                  <a:srgbClr val="FFFFFF"/>
                </a:highlight>
                <a:latin typeface="Arial"/>
                <a:ea typeface="Arial"/>
                <a:cs typeface="Arial"/>
                <a:sym typeface="Arial"/>
              </a:rPr>
              <a:t>Insert into JSON array</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6"/>
              </a:rPr>
              <a:t>JSON_ARRAY()</a:t>
            </a:r>
            <a:r>
              <a:rPr lang="en" sz="1200">
                <a:solidFill>
                  <a:srgbClr val="555555"/>
                </a:solidFill>
                <a:highlight>
                  <a:srgbClr val="FFFFFF"/>
                </a:highlight>
                <a:latin typeface="Arial"/>
                <a:ea typeface="Arial"/>
                <a:cs typeface="Arial"/>
                <a:sym typeface="Arial"/>
              </a:rPr>
              <a:t>Create JSON array</a:t>
            </a:r>
            <a:r>
              <a:rPr lang="en" sz="1200" u="sng">
                <a:solidFill>
                  <a:srgbClr val="000000"/>
                </a:solidFill>
                <a:highlight>
                  <a:srgbClr val="FFFFFF"/>
                </a:highlight>
                <a:latin typeface="Courier New"/>
                <a:ea typeface="Courier New"/>
                <a:cs typeface="Courier New"/>
                <a:sym typeface="Courier New"/>
                <a:hlinkClick r:id="rId7"/>
              </a:rPr>
              <a:t>-&gt;</a:t>
            </a:r>
            <a:r>
              <a:rPr lang="en" sz="1200">
                <a:solidFill>
                  <a:srgbClr val="555555"/>
                </a:solidFill>
                <a:highlight>
                  <a:srgbClr val="FFFFFF"/>
                </a:highlight>
                <a:latin typeface="Arial"/>
                <a:ea typeface="Arial"/>
                <a:cs typeface="Arial"/>
                <a:sym typeface="Arial"/>
              </a:rPr>
              <a:t>Return value from JSON column after evaluating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8"/>
              </a:rPr>
              <a:t>JSON_CONTAINS_PATH()</a:t>
            </a:r>
            <a:r>
              <a:rPr lang="en" sz="1200">
                <a:solidFill>
                  <a:srgbClr val="555555"/>
                </a:solidFill>
                <a:highlight>
                  <a:srgbClr val="FFFFFF"/>
                </a:highlight>
                <a:latin typeface="Arial"/>
                <a:ea typeface="Arial"/>
                <a:cs typeface="Arial"/>
                <a:sym typeface="Arial"/>
              </a:rPr>
              <a:t>Whether JSON document contains any data at path</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9"/>
              </a:rPr>
              <a:t>JSON_CONTAINS()</a:t>
            </a:r>
            <a:r>
              <a:rPr lang="en" sz="1200">
                <a:solidFill>
                  <a:srgbClr val="555555"/>
                </a:solidFill>
                <a:highlight>
                  <a:srgbClr val="FFFFFF"/>
                </a:highlight>
                <a:latin typeface="Arial"/>
                <a:ea typeface="Arial"/>
                <a:cs typeface="Arial"/>
                <a:sym typeface="Arial"/>
              </a:rPr>
              <a:t>Whether JSON document contains specific object at path</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10"/>
              </a:rPr>
              <a:t>JSON_DEPTH</a:t>
            </a:r>
            <a:r>
              <a:rPr lang="en" sz="1200" u="sng">
                <a:solidFill>
                  <a:srgbClr val="000000"/>
                </a:solidFill>
                <a:highlight>
                  <a:srgbClr val="FFFFFF"/>
                </a:highlight>
                <a:latin typeface="Courier New"/>
                <a:ea typeface="Courier New"/>
                <a:cs typeface="Courier New"/>
                <a:sym typeface="Courier New"/>
                <a:hlinkClick r:id="rId11"/>
              </a:rPr>
              <a:t>()</a:t>
            </a:r>
            <a:r>
              <a:rPr lang="en" sz="1200">
                <a:solidFill>
                  <a:srgbClr val="555555"/>
                </a:solidFill>
                <a:highlight>
                  <a:srgbClr val="FFFFFF"/>
                </a:highlight>
                <a:latin typeface="Arial"/>
                <a:ea typeface="Arial"/>
                <a:cs typeface="Arial"/>
                <a:sym typeface="Arial"/>
              </a:rPr>
              <a:t>Maximum depth of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2"/>
              </a:rPr>
              <a:t>JSON_EXTRACT()</a:t>
            </a:r>
            <a:r>
              <a:rPr lang="en" sz="1200">
                <a:solidFill>
                  <a:srgbClr val="555555"/>
                </a:solidFill>
                <a:highlight>
                  <a:srgbClr val="FFFFFF"/>
                </a:highlight>
                <a:latin typeface="Arial"/>
                <a:ea typeface="Arial"/>
                <a:cs typeface="Arial"/>
                <a:sym typeface="Arial"/>
              </a:rPr>
              <a:t>Return data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3"/>
              </a:rPr>
              <a:t>JSON_INSERT()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4"/>
              </a:rPr>
              <a:t>JSON_KEYS()</a:t>
            </a:r>
            <a:r>
              <a:rPr lang="en" sz="1200">
                <a:solidFill>
                  <a:srgbClr val="555555"/>
                </a:solidFill>
                <a:highlight>
                  <a:srgbClr val="FFFFFF"/>
                </a:highlight>
                <a:latin typeface="Arial"/>
                <a:ea typeface="Arial"/>
                <a:cs typeface="Arial"/>
                <a:sym typeface="Arial"/>
              </a:rPr>
              <a:t>Array of keys from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15"/>
              </a:rPr>
              <a:t>JSON_LENGTH</a:t>
            </a:r>
            <a:r>
              <a:rPr lang="en" sz="1200" u="sng">
                <a:solidFill>
                  <a:srgbClr val="000000"/>
                </a:solidFill>
                <a:highlight>
                  <a:srgbClr val="FFFFFF"/>
                </a:highlight>
                <a:latin typeface="Courier New"/>
                <a:ea typeface="Courier New"/>
                <a:cs typeface="Courier New"/>
                <a:sym typeface="Courier New"/>
                <a:hlinkClick r:id="rId16"/>
              </a:rPr>
              <a:t>()</a:t>
            </a:r>
            <a:r>
              <a:rPr lang="en" sz="1200">
                <a:solidFill>
                  <a:srgbClr val="555555"/>
                </a:solidFill>
                <a:highlight>
                  <a:srgbClr val="FFFFFF"/>
                </a:highlight>
                <a:latin typeface="Arial"/>
                <a:ea typeface="Arial"/>
                <a:cs typeface="Arial"/>
                <a:sym typeface="Arial"/>
              </a:rPr>
              <a:t>Number of elements 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7"/>
              </a:rPr>
              <a:t>JSON_MERGE()</a:t>
            </a:r>
            <a:r>
              <a:rPr lang="en" sz="1200">
                <a:solidFill>
                  <a:srgbClr val="555555"/>
                </a:solidFill>
                <a:highlight>
                  <a:srgbClr val="FFFFFF"/>
                </a:highlight>
                <a:latin typeface="Arial"/>
                <a:ea typeface="Arial"/>
                <a:cs typeface="Arial"/>
                <a:sym typeface="Arial"/>
              </a:rPr>
              <a:t>Merge JSON documents</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8"/>
              </a:rPr>
              <a:t>JSON_OBJECT()</a:t>
            </a:r>
            <a:r>
              <a:rPr lang="en" sz="1200">
                <a:solidFill>
                  <a:srgbClr val="555555"/>
                </a:solidFill>
                <a:highlight>
                  <a:srgbClr val="FFFFFF"/>
                </a:highlight>
                <a:latin typeface="Arial"/>
                <a:ea typeface="Arial"/>
                <a:cs typeface="Arial"/>
                <a:sym typeface="Arial"/>
              </a:rPr>
              <a:t>Create JSON object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19"/>
              </a:rPr>
              <a:t>JSON_QUOTE()</a:t>
            </a:r>
            <a:r>
              <a:rPr lang="en" sz="1200">
                <a:solidFill>
                  <a:srgbClr val="555555"/>
                </a:solidFill>
                <a:highlight>
                  <a:srgbClr val="FFFFFF"/>
                </a:highlight>
                <a:latin typeface="Arial"/>
                <a:ea typeface="Arial"/>
                <a:cs typeface="Arial"/>
                <a:sym typeface="Arial"/>
              </a:rPr>
              <a:t>Quote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0"/>
              </a:rPr>
              <a:t>JSON_REMOVE()</a:t>
            </a:r>
            <a:r>
              <a:rPr lang="en" sz="1200">
                <a:solidFill>
                  <a:srgbClr val="555555"/>
                </a:solidFill>
                <a:highlight>
                  <a:srgbClr val="FFFFFF"/>
                </a:highlight>
                <a:latin typeface="Arial"/>
                <a:ea typeface="Arial"/>
                <a:cs typeface="Arial"/>
                <a:sym typeface="Arial"/>
              </a:rPr>
              <a:t>Remove data from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1"/>
              </a:rPr>
              <a:t>JSON_REPLACE()</a:t>
            </a:r>
            <a:r>
              <a:rPr lang="en" sz="1200">
                <a:solidFill>
                  <a:srgbClr val="555555"/>
                </a:solidFill>
                <a:highlight>
                  <a:srgbClr val="FFFFFF"/>
                </a:highlight>
                <a:latin typeface="Arial"/>
                <a:ea typeface="Arial"/>
                <a:cs typeface="Arial"/>
                <a:sym typeface="Arial"/>
              </a:rPr>
              <a:t>Replace values 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2"/>
              </a:rPr>
              <a:t>JSON_SEARCH()</a:t>
            </a:r>
            <a:r>
              <a:rPr lang="en" sz="1200">
                <a:solidFill>
                  <a:srgbClr val="555555"/>
                </a:solidFill>
                <a:highlight>
                  <a:srgbClr val="FFFFFF"/>
                </a:highlight>
                <a:latin typeface="Arial"/>
                <a:ea typeface="Arial"/>
                <a:cs typeface="Arial"/>
                <a:sym typeface="Arial"/>
              </a:rPr>
              <a:t>Path to value within JSON document</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3"/>
              </a:rPr>
              <a:t>JSON_SET()</a:t>
            </a:r>
            <a:r>
              <a:rPr lang="en" sz="1200">
                <a:solidFill>
                  <a:srgbClr val="555555"/>
                </a:solidFill>
                <a:highlight>
                  <a:srgbClr val="FFFFFF"/>
                </a:highlight>
                <a:latin typeface="Arial"/>
                <a:ea typeface="Arial"/>
                <a:cs typeface="Arial"/>
                <a:sym typeface="Arial"/>
              </a:rPr>
              <a:t>Insert data into JSON document</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24"/>
              </a:rPr>
              <a:t>JSON_TYPE</a:t>
            </a:r>
            <a:r>
              <a:rPr lang="en" sz="1200" u="sng">
                <a:solidFill>
                  <a:srgbClr val="000000"/>
                </a:solidFill>
                <a:highlight>
                  <a:srgbClr val="FFFFFF"/>
                </a:highlight>
                <a:latin typeface="Courier New"/>
                <a:ea typeface="Courier New"/>
                <a:cs typeface="Courier New"/>
                <a:sym typeface="Courier New"/>
                <a:hlinkClick r:id="rId25"/>
              </a:rPr>
              <a:t>()</a:t>
            </a:r>
            <a:r>
              <a:rPr lang="en" sz="1200">
                <a:solidFill>
                  <a:srgbClr val="555555"/>
                </a:solidFill>
                <a:highlight>
                  <a:srgbClr val="FFFFFF"/>
                </a:highlight>
                <a:latin typeface="Arial"/>
                <a:ea typeface="Arial"/>
                <a:cs typeface="Arial"/>
                <a:sym typeface="Arial"/>
              </a:rPr>
              <a:t>Type of JSON value</a:t>
            </a:r>
          </a:p>
          <a:p>
            <a:pPr lvl="0" rtl="0">
              <a:lnSpc>
                <a:spcPct val="100000"/>
              </a:lnSpc>
              <a:spcBef>
                <a:spcPts val="0"/>
              </a:spcBef>
              <a:spcAft>
                <a:spcPts val="0"/>
              </a:spcAft>
              <a:buNone/>
            </a:pPr>
            <a:r>
              <a:rPr lang="en" sz="1200" u="sng">
                <a:solidFill>
                  <a:srgbClr val="000000"/>
                </a:solidFill>
                <a:highlight>
                  <a:srgbClr val="FFFFFF"/>
                </a:highlight>
                <a:latin typeface="Courier New"/>
                <a:ea typeface="Courier New"/>
                <a:cs typeface="Courier New"/>
                <a:sym typeface="Courier New"/>
                <a:hlinkClick r:id="rId26"/>
              </a:rPr>
              <a:t>JSON_UNQUOTE()</a:t>
            </a:r>
            <a:r>
              <a:rPr lang="en" sz="1200">
                <a:solidFill>
                  <a:srgbClr val="555555"/>
                </a:solidFill>
                <a:highlight>
                  <a:srgbClr val="FFFFFF"/>
                </a:highlight>
                <a:latin typeface="Arial"/>
                <a:ea typeface="Arial"/>
                <a:cs typeface="Arial"/>
                <a:sym typeface="Arial"/>
              </a:rPr>
              <a:t>Unquote JSON value</a:t>
            </a:r>
          </a:p>
          <a:p>
            <a:pPr lvl="0" rtl="0">
              <a:lnSpc>
                <a:spcPct val="100000"/>
              </a:lnSpc>
              <a:spcBef>
                <a:spcPts val="0"/>
              </a:spcBef>
              <a:spcAft>
                <a:spcPts val="0"/>
              </a:spcAft>
              <a:buNone/>
            </a:pPr>
            <a:r>
              <a:rPr b="1" lang="en" sz="1200" u="sng">
                <a:solidFill>
                  <a:srgbClr val="000000"/>
                </a:solidFill>
                <a:highlight>
                  <a:srgbClr val="FFFFFF"/>
                </a:highlight>
                <a:latin typeface="Courier New"/>
                <a:ea typeface="Courier New"/>
                <a:cs typeface="Courier New"/>
                <a:sym typeface="Courier New"/>
                <a:hlinkClick r:id="rId27"/>
              </a:rPr>
              <a:t>JSON_VALID</a:t>
            </a:r>
            <a:r>
              <a:rPr lang="en" sz="1200" u="sng">
                <a:solidFill>
                  <a:srgbClr val="000000"/>
                </a:solidFill>
                <a:highlight>
                  <a:srgbClr val="FFFFFF"/>
                </a:highlight>
                <a:latin typeface="Courier New"/>
                <a:ea typeface="Courier New"/>
                <a:cs typeface="Courier New"/>
                <a:sym typeface="Courier New"/>
                <a:hlinkClick r:id="rId28"/>
              </a:rPr>
              <a:t>()</a:t>
            </a:r>
            <a:r>
              <a:rPr lang="en" sz="1200">
                <a:solidFill>
                  <a:srgbClr val="555555"/>
                </a:solidFill>
                <a:highlight>
                  <a:srgbClr val="FFFFFF"/>
                </a:highlight>
                <a:latin typeface="Arial"/>
                <a:ea typeface="Arial"/>
                <a:cs typeface="Arial"/>
                <a:sym typeface="Arial"/>
              </a:rPr>
              <a:t>Whether JSON value is valid</a:t>
            </a:r>
          </a:p>
          <a:p>
            <a:pPr lvl="0" rtl="0">
              <a:lnSpc>
                <a:spcPct val="175203"/>
              </a:lnSpc>
              <a:spcBef>
                <a:spcPts val="0"/>
              </a:spcBef>
              <a:spcAft>
                <a:spcPts val="1100"/>
              </a:spcAft>
              <a:buNone/>
            </a:pPr>
            <a:r>
              <a:t/>
            </a:r>
            <a:endParaRPr>
              <a:solidFill>
                <a:srgbClr val="555555"/>
              </a:solidFill>
              <a:highlight>
                <a:srgbClr val="FFFFFF"/>
              </a:highlight>
              <a:latin typeface="Arial"/>
              <a:ea typeface="Arial"/>
              <a:cs typeface="Arial"/>
              <a:sym typeface="Arial"/>
            </a:endParaRPr>
          </a:p>
          <a:p>
            <a:pPr lvl="0" rtl="0">
              <a:spcBef>
                <a:spcPts val="0"/>
              </a:spcBef>
              <a:buNone/>
            </a:pPr>
            <a:r>
              <a:t/>
            </a:r>
            <a:endParaRPr/>
          </a:p>
        </p:txBody>
      </p:sp>
      <p:sp>
        <p:nvSpPr>
          <p:cNvPr id="287" name="Shape 28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288" name="Shape 288"/>
          <p:cNvSpPr txBox="1"/>
          <p:nvPr/>
        </p:nvSpPr>
        <p:spPr>
          <a:xfrm>
            <a:off x="5056550" y="2936275"/>
            <a:ext cx="3631800" cy="802500"/>
          </a:xfrm>
          <a:prstGeom prst="rect">
            <a:avLst/>
          </a:prstGeom>
          <a:noFill/>
          <a:ln>
            <a:noFill/>
          </a:ln>
        </p:spPr>
        <p:txBody>
          <a:bodyPr anchorCtr="0" anchor="t" bIns="91425" lIns="91425" rIns="91425" tIns="91425">
            <a:noAutofit/>
          </a:bodyPr>
          <a:lstStyle/>
          <a:p>
            <a:pPr lvl="0">
              <a:spcBef>
                <a:spcPts val="0"/>
              </a:spcBef>
              <a:buNone/>
            </a:pPr>
            <a:r>
              <a:rPr b="1" i="1" lang="en" sz="3600"/>
              <a:t>Return JSON</a:t>
            </a:r>
            <a:br>
              <a:rPr b="1" i="1" lang="en" sz="3600"/>
            </a:br>
            <a:r>
              <a:rPr b="1" i="1" lang="en" sz="3600"/>
              <a:t>Value Attributes</a:t>
            </a:r>
          </a:p>
        </p:txBody>
      </p:sp>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2" name="Shape 292"/>
        <p:cNvGrpSpPr/>
        <p:nvPr/>
      </p:nvGrpSpPr>
      <p:grpSpPr>
        <a:xfrm>
          <a:off x="0" y="0"/>
          <a:ext cx="0" cy="0"/>
          <a:chOff x="0" y="0"/>
          <a:chExt cx="0" cy="0"/>
        </a:xfrm>
      </p:grpSpPr>
      <p:sp>
        <p:nvSpPr>
          <p:cNvPr id="293" name="Shape 293"/>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Functions to create JSON values</a:t>
            </a:r>
          </a:p>
        </p:txBody>
      </p:sp>
      <p:sp>
        <p:nvSpPr>
          <p:cNvPr id="294" name="Shape 294"/>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250">
                <a:solidFill>
                  <a:srgbClr val="555555"/>
                </a:solidFill>
                <a:highlight>
                  <a:srgbClr val="FFFFFF"/>
                </a:highlight>
                <a:latin typeface="Arial"/>
                <a:ea typeface="Arial"/>
                <a:cs typeface="Arial"/>
                <a:sym typeface="Arial"/>
              </a:rPr>
              <a:t>The functions in this section compose JSON values from component elements.</a:t>
            </a: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 </a:t>
            </a:r>
            <a:r>
              <a:rPr lang="en" sz="1200" u="sng">
                <a:solidFill>
                  <a:srgbClr val="000000"/>
                </a:solidFill>
                <a:highlight>
                  <a:srgbClr val="FFFFFF"/>
                </a:highlight>
                <a:latin typeface="Courier New"/>
                <a:ea typeface="Courier New"/>
                <a:cs typeface="Courier New"/>
                <a:sym typeface="Courier New"/>
                <a:hlinkClick r:id="rId3"/>
              </a:rPr>
              <a:t>JSON_ARRAY([</a:t>
            </a:r>
            <a:r>
              <a:rPr b="1" i="1" lang="en" sz="1150" u="sng">
                <a:solidFill>
                  <a:srgbClr val="000000"/>
                </a:solidFill>
                <a:highlight>
                  <a:srgbClr val="FFFFFF"/>
                </a:highlight>
                <a:latin typeface="Courier New"/>
                <a:ea typeface="Courier New"/>
                <a:cs typeface="Courier New"/>
                <a:sym typeface="Courier New"/>
                <a:hlinkClick r:id="rId4"/>
              </a:rPr>
              <a:t>val</a:t>
            </a:r>
            <a:r>
              <a:rPr lang="en" sz="1200" u="sng">
                <a:solidFill>
                  <a:srgbClr val="000000"/>
                </a:solidFill>
                <a:highlight>
                  <a:srgbClr val="FFFFFF"/>
                </a:highlight>
                <a:latin typeface="Courier New"/>
                <a:ea typeface="Courier New"/>
                <a:cs typeface="Courier New"/>
                <a:sym typeface="Courier New"/>
                <a:hlinkClick r:id="rId5"/>
              </a:rPr>
              <a:t>[, </a:t>
            </a:r>
            <a:r>
              <a:rPr b="1" i="1" lang="en" sz="1150" u="sng">
                <a:solidFill>
                  <a:srgbClr val="000000"/>
                </a:solidFill>
                <a:highlight>
                  <a:srgbClr val="FFFFFF"/>
                </a:highlight>
                <a:latin typeface="Courier New"/>
                <a:ea typeface="Courier New"/>
                <a:cs typeface="Courier New"/>
                <a:sym typeface="Courier New"/>
                <a:hlinkClick r:id="rId6"/>
              </a:rPr>
              <a:t>val</a:t>
            </a:r>
            <a:r>
              <a:rPr lang="en" sz="1200" u="sng">
                <a:solidFill>
                  <a:srgbClr val="000000"/>
                </a:solidFill>
                <a:highlight>
                  <a:srgbClr val="FFFFFF"/>
                </a:highlight>
                <a:latin typeface="Courier New"/>
                <a:ea typeface="Courier New"/>
                <a:cs typeface="Courier New"/>
                <a:sym typeface="Courier New"/>
                <a:hlinkClick r:id="rId7"/>
              </a:rPr>
              <a:t>] ...])</a:t>
            </a: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Evaluates a (possibly empty) list of values and returns a JSON array containing those values.</a:t>
            </a:r>
          </a:p>
          <a:p>
            <a:pPr indent="-307975" lvl="0" marL="812800" rtl="0">
              <a:lnSpc>
                <a:spcPct val="100000"/>
              </a:lnSpc>
              <a:spcBef>
                <a:spcPts val="1500"/>
              </a:spcBef>
              <a:spcAft>
                <a:spcPts val="1500"/>
              </a:spcAft>
              <a:buClr>
                <a:srgbClr val="555555"/>
              </a:buClr>
              <a:buSzPct val="104166"/>
              <a:buFont typeface="Arial"/>
            </a:pPr>
            <a:r>
              <a:rPr lang="en" sz="1200">
                <a:solidFill>
                  <a:srgbClr val="000000"/>
                </a:solidFill>
                <a:highlight>
                  <a:srgbClr val="EEEEEE"/>
                </a:highlight>
                <a:latin typeface="Courier New"/>
                <a:ea typeface="Courier New"/>
                <a:cs typeface="Courier New"/>
                <a:sym typeface="Courier New"/>
              </a:rPr>
              <a:t>mysql&gt; </a:t>
            </a:r>
            <a:r>
              <a:rPr b="1" lang="en" sz="1150">
                <a:solidFill>
                  <a:srgbClr val="000000"/>
                </a:solidFill>
                <a:highlight>
                  <a:srgbClr val="EEEEEE"/>
                </a:highlight>
                <a:latin typeface="Courier New"/>
                <a:ea typeface="Courier New"/>
                <a:cs typeface="Courier New"/>
                <a:sym typeface="Courier New"/>
              </a:rPr>
              <a:t>SELECT JSON_ARRAY(1, "abc", NULL, TRUE, CURTIME());</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JSON_ARRAY(1, "abc", NULL, TRUE, CURTIME())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[1, "abc", null, true, "11:30:24.000000"]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 </a:t>
            </a:r>
            <a:r>
              <a:rPr lang="en" sz="1200" u="sng">
                <a:solidFill>
                  <a:srgbClr val="000000"/>
                </a:solidFill>
                <a:highlight>
                  <a:srgbClr val="FFFFFF"/>
                </a:highlight>
                <a:latin typeface="Courier New"/>
                <a:ea typeface="Courier New"/>
                <a:cs typeface="Courier New"/>
                <a:sym typeface="Courier New"/>
                <a:hlinkClick r:id="rId8"/>
              </a:rPr>
              <a:t>JSON_OBJECT([</a:t>
            </a:r>
            <a:r>
              <a:rPr b="1" i="1" lang="en" sz="1150" u="sng">
                <a:solidFill>
                  <a:srgbClr val="000000"/>
                </a:solidFill>
                <a:highlight>
                  <a:srgbClr val="FFFFFF"/>
                </a:highlight>
                <a:latin typeface="Courier New"/>
                <a:ea typeface="Courier New"/>
                <a:cs typeface="Courier New"/>
                <a:sym typeface="Courier New"/>
                <a:hlinkClick r:id="rId9"/>
              </a:rPr>
              <a:t>key</a:t>
            </a:r>
            <a:r>
              <a:rPr lang="en" sz="1200" u="sng">
                <a:solidFill>
                  <a:srgbClr val="000000"/>
                </a:solidFill>
                <a:highlight>
                  <a:srgbClr val="FFFFFF"/>
                </a:highlight>
                <a:latin typeface="Courier New"/>
                <a:ea typeface="Courier New"/>
                <a:cs typeface="Courier New"/>
                <a:sym typeface="Courier New"/>
                <a:hlinkClick r:id="rId10"/>
              </a:rPr>
              <a:t>, </a:t>
            </a:r>
            <a:r>
              <a:rPr b="1" i="1" lang="en" sz="1150" u="sng">
                <a:solidFill>
                  <a:srgbClr val="000000"/>
                </a:solidFill>
                <a:highlight>
                  <a:srgbClr val="FFFFFF"/>
                </a:highlight>
                <a:latin typeface="Courier New"/>
                <a:ea typeface="Courier New"/>
                <a:cs typeface="Courier New"/>
                <a:sym typeface="Courier New"/>
                <a:hlinkClick r:id="rId11"/>
              </a:rPr>
              <a:t>val</a:t>
            </a:r>
            <a:r>
              <a:rPr lang="en" sz="1200" u="sng">
                <a:solidFill>
                  <a:srgbClr val="000000"/>
                </a:solidFill>
                <a:highlight>
                  <a:srgbClr val="FFFFFF"/>
                </a:highlight>
                <a:latin typeface="Courier New"/>
                <a:ea typeface="Courier New"/>
                <a:cs typeface="Courier New"/>
                <a:sym typeface="Courier New"/>
                <a:hlinkClick r:id="rId12"/>
              </a:rPr>
              <a:t>[, </a:t>
            </a:r>
            <a:r>
              <a:rPr b="1" i="1" lang="en" sz="1150" u="sng">
                <a:solidFill>
                  <a:srgbClr val="000000"/>
                </a:solidFill>
                <a:highlight>
                  <a:srgbClr val="FFFFFF"/>
                </a:highlight>
                <a:latin typeface="Courier New"/>
                <a:ea typeface="Courier New"/>
                <a:cs typeface="Courier New"/>
                <a:sym typeface="Courier New"/>
                <a:hlinkClick r:id="rId13"/>
              </a:rPr>
              <a:t>key</a:t>
            </a:r>
            <a:r>
              <a:rPr lang="en" sz="1200" u="sng">
                <a:solidFill>
                  <a:srgbClr val="000000"/>
                </a:solidFill>
                <a:highlight>
                  <a:srgbClr val="FFFFFF"/>
                </a:highlight>
                <a:latin typeface="Courier New"/>
                <a:ea typeface="Courier New"/>
                <a:cs typeface="Courier New"/>
                <a:sym typeface="Courier New"/>
                <a:hlinkClick r:id="rId14"/>
              </a:rPr>
              <a:t>, </a:t>
            </a:r>
            <a:r>
              <a:rPr b="1" i="1" lang="en" sz="1150" u="sng">
                <a:solidFill>
                  <a:srgbClr val="000000"/>
                </a:solidFill>
                <a:highlight>
                  <a:srgbClr val="FFFFFF"/>
                </a:highlight>
                <a:latin typeface="Courier New"/>
                <a:ea typeface="Courier New"/>
                <a:cs typeface="Courier New"/>
                <a:sym typeface="Courier New"/>
                <a:hlinkClick r:id="rId15"/>
              </a:rPr>
              <a:t>val</a:t>
            </a:r>
            <a:r>
              <a:rPr lang="en" sz="1200" u="sng">
                <a:solidFill>
                  <a:srgbClr val="000000"/>
                </a:solidFill>
                <a:highlight>
                  <a:srgbClr val="FFFFFF"/>
                </a:highlight>
                <a:latin typeface="Courier New"/>
                <a:ea typeface="Courier New"/>
                <a:cs typeface="Courier New"/>
                <a:sym typeface="Courier New"/>
                <a:hlinkClick r:id="rId16"/>
              </a:rPr>
              <a:t>] ...])</a:t>
            </a: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Evaluates a (possibly empty) list of key/value pairs and returns a JSON object containing those pairs. An error occurs if any key name is </a:t>
            </a:r>
            <a:r>
              <a:rPr lang="en" sz="1200">
                <a:solidFill>
                  <a:srgbClr val="000000"/>
                </a:solidFill>
                <a:highlight>
                  <a:srgbClr val="FFFFFF"/>
                </a:highlight>
                <a:latin typeface="Courier New"/>
                <a:ea typeface="Courier New"/>
                <a:cs typeface="Courier New"/>
                <a:sym typeface="Courier New"/>
              </a:rPr>
              <a:t>NULL</a:t>
            </a:r>
            <a:r>
              <a:rPr lang="en" sz="1250">
                <a:solidFill>
                  <a:srgbClr val="555555"/>
                </a:solidFill>
                <a:highlight>
                  <a:srgbClr val="FFFFFF"/>
                </a:highlight>
                <a:latin typeface="Arial"/>
                <a:ea typeface="Arial"/>
                <a:cs typeface="Arial"/>
                <a:sym typeface="Arial"/>
              </a:rPr>
              <a:t> or the number of arguments is odd.</a:t>
            </a:r>
          </a:p>
          <a:p>
            <a:pPr indent="-307975" lvl="0" marL="812800" rtl="0">
              <a:lnSpc>
                <a:spcPct val="100000"/>
              </a:lnSpc>
              <a:spcBef>
                <a:spcPts val="1500"/>
              </a:spcBef>
              <a:spcAft>
                <a:spcPts val="1500"/>
              </a:spcAft>
              <a:buClr>
                <a:srgbClr val="555555"/>
              </a:buClr>
              <a:buSzPct val="104166"/>
              <a:buFont typeface="Arial"/>
            </a:pPr>
            <a:r>
              <a:rPr lang="en" sz="1200">
                <a:solidFill>
                  <a:srgbClr val="000000"/>
                </a:solidFill>
                <a:highlight>
                  <a:srgbClr val="EEEEEE"/>
                </a:highlight>
                <a:latin typeface="Courier New"/>
                <a:ea typeface="Courier New"/>
                <a:cs typeface="Courier New"/>
                <a:sym typeface="Courier New"/>
              </a:rPr>
              <a:t>mysql&gt; </a:t>
            </a:r>
            <a:r>
              <a:rPr b="1" lang="en" sz="1150">
                <a:solidFill>
                  <a:srgbClr val="000000"/>
                </a:solidFill>
                <a:highlight>
                  <a:srgbClr val="EEEEEE"/>
                </a:highlight>
                <a:latin typeface="Courier New"/>
                <a:ea typeface="Courier New"/>
                <a:cs typeface="Courier New"/>
                <a:sym typeface="Courier New"/>
              </a:rPr>
              <a:t>SELECT JSON_OBJECT('id', 87, 'name', 'carrot');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JSON_OBJECT('id', 87, 'name', 'carrot')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{"id": 87, "name": "carrot"}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p>
          <a:p>
            <a:pPr lvl="0">
              <a:spcBef>
                <a:spcPts val="0"/>
              </a:spcBef>
              <a:buNone/>
            </a:pPr>
            <a:r>
              <a:t/>
            </a:r>
            <a:endParaRPr/>
          </a:p>
        </p:txBody>
      </p:sp>
      <p:sp>
        <p:nvSpPr>
          <p:cNvPr id="295" name="Shape 29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9" name="Shape 299"/>
        <p:cNvGrpSpPr/>
        <p:nvPr/>
      </p:nvGrpSpPr>
      <p:grpSpPr>
        <a:xfrm>
          <a:off x="0" y="0"/>
          <a:ext cx="0" cy="0"/>
          <a:chOff x="0" y="0"/>
          <a:chExt cx="0" cy="0"/>
        </a:xfrm>
      </p:grpSpPr>
      <p:sp>
        <p:nvSpPr>
          <p:cNvPr id="300" name="Shape 300"/>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to create JSON values cont.</a:t>
            </a:r>
          </a:p>
        </p:txBody>
      </p:sp>
      <p:sp>
        <p:nvSpPr>
          <p:cNvPr id="301" name="Shape 301"/>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 </a:t>
            </a:r>
            <a:r>
              <a:rPr lang="en" sz="1200" u="sng">
                <a:solidFill>
                  <a:srgbClr val="000000"/>
                </a:solidFill>
                <a:highlight>
                  <a:srgbClr val="FFFFFF"/>
                </a:highlight>
                <a:latin typeface="Courier New"/>
                <a:ea typeface="Courier New"/>
                <a:cs typeface="Courier New"/>
                <a:sym typeface="Courier New"/>
                <a:hlinkClick r:id="rId3"/>
              </a:rPr>
              <a:t>JSON_QUOTE(</a:t>
            </a:r>
            <a:r>
              <a:rPr b="1" i="1" lang="en" sz="1150" u="sng">
                <a:solidFill>
                  <a:srgbClr val="000000"/>
                </a:solidFill>
                <a:highlight>
                  <a:srgbClr val="FFFFFF"/>
                </a:highlight>
                <a:latin typeface="Courier New"/>
                <a:ea typeface="Courier New"/>
                <a:cs typeface="Courier New"/>
                <a:sym typeface="Courier New"/>
                <a:hlinkClick r:id="rId4"/>
              </a:rPr>
              <a:t>json_val</a:t>
            </a:r>
            <a:r>
              <a:rPr lang="en" sz="1200" u="sng">
                <a:solidFill>
                  <a:srgbClr val="000000"/>
                </a:solidFill>
                <a:highlight>
                  <a:srgbClr val="FFFFFF"/>
                </a:highlight>
                <a:latin typeface="Courier New"/>
                <a:ea typeface="Courier New"/>
                <a:cs typeface="Courier New"/>
                <a:sym typeface="Courier New"/>
                <a:hlinkClick r:id="rId5"/>
              </a:rPr>
              <a:t>)</a:t>
            </a: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Quotes a string as a JSON value by wrapping it with double quote characters and escaping interior quote and other characters, then returning the result as a </a:t>
            </a:r>
            <a:r>
              <a:rPr lang="en" sz="1200">
                <a:solidFill>
                  <a:srgbClr val="000000"/>
                </a:solidFill>
                <a:highlight>
                  <a:srgbClr val="FFFFFF"/>
                </a:highlight>
                <a:latin typeface="Courier New"/>
                <a:ea typeface="Courier New"/>
                <a:cs typeface="Courier New"/>
                <a:sym typeface="Courier New"/>
              </a:rPr>
              <a:t>utf8mb4</a:t>
            </a:r>
            <a:r>
              <a:rPr lang="en" sz="1250">
                <a:solidFill>
                  <a:srgbClr val="555555"/>
                </a:solidFill>
                <a:highlight>
                  <a:srgbClr val="FFFFFF"/>
                </a:highlight>
                <a:latin typeface="Arial"/>
                <a:ea typeface="Arial"/>
                <a:cs typeface="Arial"/>
                <a:sym typeface="Arial"/>
              </a:rPr>
              <a:t> string. Returns </a:t>
            </a:r>
            <a:r>
              <a:rPr lang="en" sz="1200">
                <a:solidFill>
                  <a:srgbClr val="000000"/>
                </a:solidFill>
                <a:highlight>
                  <a:srgbClr val="FFFFFF"/>
                </a:highlight>
                <a:latin typeface="Courier New"/>
                <a:ea typeface="Courier New"/>
                <a:cs typeface="Courier New"/>
                <a:sym typeface="Courier New"/>
              </a:rPr>
              <a:t>NULL</a:t>
            </a:r>
            <a:r>
              <a:rPr lang="en" sz="1250">
                <a:solidFill>
                  <a:srgbClr val="555555"/>
                </a:solidFill>
                <a:highlight>
                  <a:srgbClr val="FFFFFF"/>
                </a:highlight>
                <a:latin typeface="Arial"/>
                <a:ea typeface="Arial"/>
                <a:cs typeface="Arial"/>
                <a:sym typeface="Arial"/>
              </a:rPr>
              <a:t> if the argument is </a:t>
            </a:r>
            <a:r>
              <a:rPr lang="en" sz="1200">
                <a:solidFill>
                  <a:srgbClr val="000000"/>
                </a:solidFill>
                <a:highlight>
                  <a:srgbClr val="FFFFFF"/>
                </a:highlight>
                <a:latin typeface="Courier New"/>
                <a:ea typeface="Courier New"/>
                <a:cs typeface="Courier New"/>
                <a:sym typeface="Courier New"/>
              </a:rPr>
              <a:t>NULL</a:t>
            </a:r>
            <a:r>
              <a:rPr lang="en" sz="1250">
                <a:solidFill>
                  <a:srgbClr val="555555"/>
                </a:solidFill>
                <a:highlight>
                  <a:srgbClr val="FFFFFF"/>
                </a:highlight>
                <a:latin typeface="Arial"/>
                <a:ea typeface="Arial"/>
                <a:cs typeface="Arial"/>
                <a:sym typeface="Arial"/>
              </a:rPr>
              <a:t>.</a:t>
            </a: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This function is typically used to produce a valid JSON string literal for inclusion within a JSON document.</a:t>
            </a: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Certain special characters are escaped with backslashes.</a:t>
            </a:r>
          </a:p>
          <a:p>
            <a:pPr indent="-307975" lvl="0" marL="812800" rtl="0">
              <a:lnSpc>
                <a:spcPct val="100000"/>
              </a:lnSpc>
              <a:spcBef>
                <a:spcPts val="1500"/>
              </a:spcBef>
              <a:spcAft>
                <a:spcPts val="1500"/>
              </a:spcAft>
              <a:buClr>
                <a:srgbClr val="555555"/>
              </a:buClr>
              <a:buSzPct val="104166"/>
              <a:buFont typeface="Arial"/>
            </a:pPr>
            <a:r>
              <a:rPr lang="en" sz="1200">
                <a:solidFill>
                  <a:srgbClr val="000000"/>
                </a:solidFill>
                <a:highlight>
                  <a:srgbClr val="EEEEEE"/>
                </a:highlight>
                <a:latin typeface="Courier New"/>
                <a:ea typeface="Courier New"/>
                <a:cs typeface="Courier New"/>
                <a:sym typeface="Courier New"/>
              </a:rPr>
              <a:t>mysql&gt; </a:t>
            </a:r>
            <a:r>
              <a:rPr b="1" lang="en" sz="1150">
                <a:solidFill>
                  <a:srgbClr val="000000"/>
                </a:solidFill>
                <a:highlight>
                  <a:srgbClr val="EEEEEE"/>
                </a:highlight>
                <a:latin typeface="Courier New"/>
                <a:ea typeface="Courier New"/>
                <a:cs typeface="Courier New"/>
                <a:sym typeface="Courier New"/>
              </a:rPr>
              <a:t>SELECT JSON_QUOTE('null'), JSON_QUOTE('"null"');</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JSON_QUOTE('null') | JSON_QUOTE('"null"')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"null"             | "\"null\""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mysql&gt; </a:t>
            </a:r>
            <a:r>
              <a:rPr b="1" lang="en" sz="1150">
                <a:solidFill>
                  <a:srgbClr val="000000"/>
                </a:solidFill>
                <a:highlight>
                  <a:srgbClr val="EEEEEE"/>
                </a:highlight>
                <a:latin typeface="Courier New"/>
                <a:ea typeface="Courier New"/>
                <a:cs typeface="Courier New"/>
                <a:sym typeface="Courier New"/>
              </a:rPr>
              <a:t>SELECT JSON_QUOTE('[1, 2, 3]');</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JSON_QUOTE('[1, 2, 3]')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"[1, 2, 3]"             |</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p>
          <a:p>
            <a:pPr lvl="0" rtl="0">
              <a:lnSpc>
                <a:spcPct val="100000"/>
              </a:lnSpc>
              <a:spcBef>
                <a:spcPts val="0"/>
              </a:spcBef>
              <a:spcAft>
                <a:spcPts val="1100"/>
              </a:spcAft>
              <a:buNone/>
            </a:pPr>
            <a:r>
              <a:rPr lang="en" sz="1250">
                <a:solidFill>
                  <a:srgbClr val="555555"/>
                </a:solidFill>
                <a:highlight>
                  <a:srgbClr val="FFFFFF"/>
                </a:highlight>
                <a:latin typeface="Arial"/>
                <a:ea typeface="Arial"/>
                <a:cs typeface="Arial"/>
                <a:sym typeface="Arial"/>
              </a:rPr>
              <a:t>You can also obtain JSON values by casting values of other types to the </a:t>
            </a:r>
            <a:r>
              <a:rPr lang="en" sz="1200">
                <a:solidFill>
                  <a:srgbClr val="000000"/>
                </a:solidFill>
                <a:highlight>
                  <a:srgbClr val="FFFFFF"/>
                </a:highlight>
                <a:latin typeface="Courier New"/>
                <a:ea typeface="Courier New"/>
                <a:cs typeface="Courier New"/>
                <a:sym typeface="Courier New"/>
              </a:rPr>
              <a:t>JSON</a:t>
            </a:r>
            <a:r>
              <a:rPr lang="en" sz="1250">
                <a:solidFill>
                  <a:srgbClr val="555555"/>
                </a:solidFill>
                <a:highlight>
                  <a:srgbClr val="FFFFFF"/>
                </a:highlight>
                <a:latin typeface="Arial"/>
                <a:ea typeface="Arial"/>
                <a:cs typeface="Arial"/>
                <a:sym typeface="Arial"/>
              </a:rPr>
              <a:t> type using </a:t>
            </a:r>
            <a:r>
              <a:rPr lang="en" sz="1200" u="sng">
                <a:solidFill>
                  <a:srgbClr val="000000"/>
                </a:solidFill>
                <a:highlight>
                  <a:srgbClr val="FFFFFF"/>
                </a:highlight>
                <a:latin typeface="Courier New"/>
                <a:ea typeface="Courier New"/>
                <a:cs typeface="Courier New"/>
                <a:sym typeface="Courier New"/>
                <a:hlinkClick r:id="rId6"/>
              </a:rPr>
              <a:t>CAST(</a:t>
            </a:r>
            <a:r>
              <a:rPr b="1" i="1" lang="en" sz="1150" u="sng">
                <a:solidFill>
                  <a:srgbClr val="000000"/>
                </a:solidFill>
                <a:highlight>
                  <a:srgbClr val="FFFFFF"/>
                </a:highlight>
                <a:latin typeface="Courier New"/>
                <a:ea typeface="Courier New"/>
                <a:cs typeface="Courier New"/>
                <a:sym typeface="Courier New"/>
                <a:hlinkClick r:id="rId7"/>
              </a:rPr>
              <a:t>value</a:t>
            </a:r>
            <a:r>
              <a:rPr lang="en" sz="1200" u="sng">
                <a:solidFill>
                  <a:srgbClr val="000000"/>
                </a:solidFill>
                <a:highlight>
                  <a:srgbClr val="FFFFFF"/>
                </a:highlight>
                <a:latin typeface="Courier New"/>
                <a:ea typeface="Courier New"/>
                <a:cs typeface="Courier New"/>
                <a:sym typeface="Courier New"/>
                <a:hlinkClick r:id="rId8"/>
              </a:rPr>
              <a:t> AS JSON)</a:t>
            </a:r>
            <a:r>
              <a:rPr lang="en" sz="1250">
                <a:solidFill>
                  <a:srgbClr val="555555"/>
                </a:solidFill>
                <a:highlight>
                  <a:srgbClr val="FFFFFF"/>
                </a:highlight>
                <a:latin typeface="Arial"/>
                <a:ea typeface="Arial"/>
                <a:cs typeface="Arial"/>
                <a:sym typeface="Arial"/>
              </a:rPr>
              <a:t>;</a:t>
            </a:r>
          </a:p>
          <a:p>
            <a:pPr lvl="0" rtl="0">
              <a:spcBef>
                <a:spcPts val="0"/>
              </a:spcBef>
              <a:buNone/>
            </a:pPr>
            <a:r>
              <a:t/>
            </a:r>
            <a:endParaRPr sz="1250">
              <a:solidFill>
                <a:srgbClr val="555555"/>
              </a:solidFill>
              <a:highlight>
                <a:srgbClr val="FFFFFF"/>
              </a:highlight>
              <a:latin typeface="Arial"/>
              <a:ea typeface="Arial"/>
              <a:cs typeface="Arial"/>
              <a:sym typeface="Arial"/>
            </a:endParaRPr>
          </a:p>
        </p:txBody>
      </p:sp>
      <p:sp>
        <p:nvSpPr>
          <p:cNvPr id="302" name="Shape 30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6" name="Shape 306"/>
        <p:cNvGrpSpPr/>
        <p:nvPr/>
      </p:nvGrpSpPr>
      <p:grpSpPr>
        <a:xfrm>
          <a:off x="0" y="0"/>
          <a:ext cx="0" cy="0"/>
          <a:chOff x="0" y="0"/>
          <a:chExt cx="0" cy="0"/>
        </a:xfrm>
      </p:grpSpPr>
      <p:sp>
        <p:nvSpPr>
          <p:cNvPr id="307" name="Shape 307"/>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Functions to search JSON data</a:t>
            </a:r>
          </a:p>
        </p:txBody>
      </p:sp>
      <p:sp>
        <p:nvSpPr>
          <p:cNvPr id="308" name="Shape 308"/>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000">
                <a:solidFill>
                  <a:srgbClr val="555555"/>
                </a:solidFill>
                <a:highlight>
                  <a:srgbClr val="FFFFFF"/>
                </a:highlight>
                <a:latin typeface="Arial"/>
                <a:ea typeface="Arial"/>
                <a:cs typeface="Arial"/>
                <a:sym typeface="Arial"/>
              </a:rPr>
              <a:t> </a:t>
            </a:r>
            <a:r>
              <a:rPr lang="en" u="sng">
                <a:solidFill>
                  <a:srgbClr val="000000"/>
                </a:solidFill>
                <a:highlight>
                  <a:srgbClr val="FFFFFF"/>
                </a:highlight>
                <a:latin typeface="Courier New"/>
                <a:ea typeface="Courier New"/>
                <a:cs typeface="Courier New"/>
                <a:sym typeface="Courier New"/>
                <a:hlinkClick r:id="rId3"/>
              </a:rPr>
              <a:t>JSON_CONTAINS(</a:t>
            </a:r>
            <a:r>
              <a:rPr b="1" i="1" lang="en" u="sng">
                <a:solidFill>
                  <a:srgbClr val="000000"/>
                </a:solidFill>
                <a:highlight>
                  <a:srgbClr val="FFFFFF"/>
                </a:highlight>
                <a:latin typeface="Courier New"/>
                <a:ea typeface="Courier New"/>
                <a:cs typeface="Courier New"/>
                <a:sym typeface="Courier New"/>
                <a:hlinkClick r:id="rId4"/>
              </a:rPr>
              <a:t>json_doc</a:t>
            </a:r>
            <a:r>
              <a:rPr lang="en" u="sng">
                <a:solidFill>
                  <a:srgbClr val="000000"/>
                </a:solidFill>
                <a:highlight>
                  <a:srgbClr val="FFFFFF"/>
                </a:highlight>
                <a:latin typeface="Courier New"/>
                <a:ea typeface="Courier New"/>
                <a:cs typeface="Courier New"/>
                <a:sym typeface="Courier New"/>
                <a:hlinkClick r:id="rId5"/>
              </a:rPr>
              <a:t>, </a:t>
            </a:r>
            <a:r>
              <a:rPr b="1" i="1" lang="en" u="sng">
                <a:solidFill>
                  <a:srgbClr val="000000"/>
                </a:solidFill>
                <a:highlight>
                  <a:srgbClr val="FFFFFF"/>
                </a:highlight>
                <a:latin typeface="Courier New"/>
                <a:ea typeface="Courier New"/>
                <a:cs typeface="Courier New"/>
                <a:sym typeface="Courier New"/>
                <a:hlinkClick r:id="rId6"/>
              </a:rPr>
              <a:t>val</a:t>
            </a:r>
            <a:r>
              <a:rPr lang="en" u="sng">
                <a:solidFill>
                  <a:srgbClr val="000000"/>
                </a:solidFill>
                <a:highlight>
                  <a:srgbClr val="FFFFFF"/>
                </a:highlight>
                <a:latin typeface="Courier New"/>
                <a:ea typeface="Courier New"/>
                <a:cs typeface="Courier New"/>
                <a:sym typeface="Courier New"/>
                <a:hlinkClick r:id="rId7"/>
              </a:rPr>
              <a:t>[, </a:t>
            </a:r>
            <a:r>
              <a:rPr b="1" i="1" lang="en" u="sng">
                <a:solidFill>
                  <a:srgbClr val="000000"/>
                </a:solidFill>
                <a:highlight>
                  <a:srgbClr val="FFFFFF"/>
                </a:highlight>
                <a:latin typeface="Courier New"/>
                <a:ea typeface="Courier New"/>
                <a:cs typeface="Courier New"/>
                <a:sym typeface="Courier New"/>
                <a:hlinkClick r:id="rId8"/>
              </a:rPr>
              <a:t>path</a:t>
            </a:r>
            <a:r>
              <a:rPr lang="en" u="sng">
                <a:solidFill>
                  <a:srgbClr val="000000"/>
                </a:solidFill>
                <a:highlight>
                  <a:srgbClr val="FFFFFF"/>
                </a:highlight>
                <a:latin typeface="Courier New"/>
                <a:ea typeface="Courier New"/>
                <a:cs typeface="Courier New"/>
                <a:sym typeface="Courier New"/>
                <a:hlinkClick r:id="rId9"/>
              </a:rPr>
              <a:t>])</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Returns 0 or 1 to indicate whether a specific value is contained in a target JSON document, or, if a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given, at a specific path within the target document.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any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or the path argument does not identify a section of the target document. An error occurs if either document argument is not a valid JSON document or the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not a valid path expression or contains a</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or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wildcard.</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To check only whether any data exists at the path, use </a:t>
            </a:r>
            <a:r>
              <a:rPr lang="en" u="sng">
                <a:solidFill>
                  <a:srgbClr val="000000"/>
                </a:solidFill>
                <a:highlight>
                  <a:srgbClr val="FFFFFF"/>
                </a:highlight>
                <a:latin typeface="Courier New"/>
                <a:ea typeface="Courier New"/>
                <a:cs typeface="Courier New"/>
                <a:sym typeface="Courier New"/>
                <a:hlinkClick r:id="rId10"/>
              </a:rPr>
              <a:t>JSON_CONTAINS_PATH()</a:t>
            </a:r>
            <a:r>
              <a:rPr lang="en">
                <a:solidFill>
                  <a:srgbClr val="555555"/>
                </a:solidFill>
                <a:highlight>
                  <a:srgbClr val="FFFFFF"/>
                </a:highlight>
                <a:latin typeface="Arial"/>
                <a:ea typeface="Arial"/>
                <a:cs typeface="Arial"/>
                <a:sym typeface="Arial"/>
              </a:rPr>
              <a:t> instead.</a:t>
            </a:r>
          </a:p>
          <a:p>
            <a:pPr lvl="0" rtl="0">
              <a:spcBef>
                <a:spcPts val="0"/>
              </a:spcBef>
              <a:spcAft>
                <a:spcPts val="0"/>
              </a:spcAft>
              <a:buNone/>
            </a:pPr>
            <a:r>
              <a:t/>
            </a:r>
            <a:endParaRPr sz="1000">
              <a:solidFill>
                <a:srgbClr val="555555"/>
              </a:solidFill>
              <a:highlight>
                <a:srgbClr val="FFFFFF"/>
              </a:highlight>
              <a:latin typeface="Arial"/>
              <a:ea typeface="Arial"/>
              <a:cs typeface="Arial"/>
              <a:sym typeface="Arial"/>
            </a:endParaRPr>
          </a:p>
          <a:p>
            <a:pPr lvl="0">
              <a:spcBef>
                <a:spcPts val="0"/>
              </a:spcBef>
              <a:buNone/>
            </a:pPr>
            <a:r>
              <a:t/>
            </a:r>
            <a:endParaRPr/>
          </a:p>
        </p:txBody>
      </p:sp>
      <p:sp>
        <p:nvSpPr>
          <p:cNvPr id="309" name="Shape 30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3" name="Shape 313"/>
        <p:cNvGrpSpPr/>
        <p:nvPr/>
      </p:nvGrpSpPr>
      <p:grpSpPr>
        <a:xfrm>
          <a:off x="0" y="0"/>
          <a:ext cx="0" cy="0"/>
          <a:chOff x="0" y="0"/>
          <a:chExt cx="0" cy="0"/>
        </a:xfrm>
      </p:grpSpPr>
      <p:sp>
        <p:nvSpPr>
          <p:cNvPr id="314" name="Shape 314"/>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to search JSON data</a:t>
            </a:r>
          </a:p>
        </p:txBody>
      </p:sp>
      <p:sp>
        <p:nvSpPr>
          <p:cNvPr id="315" name="Shape 315"/>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000">
                <a:solidFill>
                  <a:srgbClr val="555555"/>
                </a:solidFill>
                <a:highlight>
                  <a:srgbClr val="FFFFFF"/>
                </a:highlight>
                <a:latin typeface="Arial"/>
                <a:ea typeface="Arial"/>
                <a:cs typeface="Arial"/>
                <a:sym typeface="Arial"/>
              </a:rPr>
              <a:t> </a:t>
            </a:r>
            <a:r>
              <a:rPr lang="en" u="sng">
                <a:solidFill>
                  <a:srgbClr val="000000"/>
                </a:solidFill>
                <a:highlight>
                  <a:srgbClr val="FFFFFF"/>
                </a:highlight>
                <a:latin typeface="Courier New"/>
                <a:ea typeface="Courier New"/>
                <a:cs typeface="Courier New"/>
                <a:sym typeface="Courier New"/>
                <a:hlinkClick r:id="rId3"/>
              </a:rPr>
              <a:t>JSON_CONTAINS_PATH(</a:t>
            </a:r>
            <a:r>
              <a:rPr b="1" i="1" lang="en" u="sng">
                <a:solidFill>
                  <a:srgbClr val="000000"/>
                </a:solidFill>
                <a:highlight>
                  <a:srgbClr val="FFFFFF"/>
                </a:highlight>
                <a:latin typeface="Courier New"/>
                <a:ea typeface="Courier New"/>
                <a:cs typeface="Courier New"/>
                <a:sym typeface="Courier New"/>
                <a:hlinkClick r:id="rId4"/>
              </a:rPr>
              <a:t>json_doc</a:t>
            </a:r>
            <a:r>
              <a:rPr lang="en" u="sng">
                <a:solidFill>
                  <a:srgbClr val="000000"/>
                </a:solidFill>
                <a:highlight>
                  <a:srgbClr val="FFFFFF"/>
                </a:highlight>
                <a:latin typeface="Courier New"/>
                <a:ea typeface="Courier New"/>
                <a:cs typeface="Courier New"/>
                <a:sym typeface="Courier New"/>
                <a:hlinkClick r:id="rId5"/>
              </a:rPr>
              <a:t>, </a:t>
            </a:r>
            <a:r>
              <a:rPr b="1" i="1" lang="en" u="sng">
                <a:solidFill>
                  <a:srgbClr val="000000"/>
                </a:solidFill>
                <a:highlight>
                  <a:srgbClr val="FFFFFF"/>
                </a:highlight>
                <a:latin typeface="Courier New"/>
                <a:ea typeface="Courier New"/>
                <a:cs typeface="Courier New"/>
                <a:sym typeface="Courier New"/>
                <a:hlinkClick r:id="rId6"/>
              </a:rPr>
              <a:t>one_or_all</a:t>
            </a:r>
            <a:r>
              <a:rPr lang="en" u="sng">
                <a:solidFill>
                  <a:srgbClr val="000000"/>
                </a:solidFill>
                <a:highlight>
                  <a:srgbClr val="FFFFFF"/>
                </a:highlight>
                <a:latin typeface="Courier New"/>
                <a:ea typeface="Courier New"/>
                <a:cs typeface="Courier New"/>
                <a:sym typeface="Courier New"/>
                <a:hlinkClick r:id="rId7"/>
              </a:rPr>
              <a:t>, </a:t>
            </a:r>
            <a:r>
              <a:rPr b="1" i="1" lang="en" u="sng">
                <a:solidFill>
                  <a:srgbClr val="000000"/>
                </a:solidFill>
                <a:highlight>
                  <a:srgbClr val="FFFFFF"/>
                </a:highlight>
                <a:latin typeface="Courier New"/>
                <a:ea typeface="Courier New"/>
                <a:cs typeface="Courier New"/>
                <a:sym typeface="Courier New"/>
                <a:hlinkClick r:id="rId8"/>
              </a:rPr>
              <a:t>path</a:t>
            </a:r>
            <a:r>
              <a:rPr lang="en" u="sng">
                <a:solidFill>
                  <a:srgbClr val="000000"/>
                </a:solidFill>
                <a:highlight>
                  <a:srgbClr val="FFFFFF"/>
                </a:highlight>
                <a:latin typeface="Courier New"/>
                <a:ea typeface="Courier New"/>
                <a:cs typeface="Courier New"/>
                <a:sym typeface="Courier New"/>
                <a:hlinkClick r:id="rId9"/>
              </a:rPr>
              <a:t>[, </a:t>
            </a:r>
            <a:r>
              <a:rPr b="1" i="1" lang="en" u="sng">
                <a:solidFill>
                  <a:srgbClr val="000000"/>
                </a:solidFill>
                <a:highlight>
                  <a:srgbClr val="FFFFFF"/>
                </a:highlight>
                <a:latin typeface="Courier New"/>
                <a:ea typeface="Courier New"/>
                <a:cs typeface="Courier New"/>
                <a:sym typeface="Courier New"/>
                <a:hlinkClick r:id="rId10"/>
              </a:rPr>
              <a:t>path</a:t>
            </a:r>
            <a:r>
              <a:rPr lang="en" u="sng">
                <a:solidFill>
                  <a:srgbClr val="000000"/>
                </a:solidFill>
                <a:highlight>
                  <a:srgbClr val="FFFFFF"/>
                </a:highlight>
                <a:latin typeface="Courier New"/>
                <a:ea typeface="Courier New"/>
                <a:cs typeface="Courier New"/>
                <a:sym typeface="Courier New"/>
                <a:hlinkClick r:id="rId11"/>
              </a:rPr>
              <a:t>] ...)</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Returns 0 or 1 to indicate whether a JSON document contains data at a given path or paths.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any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An error occurs if the </a:t>
            </a:r>
            <a:r>
              <a:rPr b="1" i="1" lang="en">
                <a:solidFill>
                  <a:srgbClr val="555555"/>
                </a:solidFill>
                <a:highlight>
                  <a:srgbClr val="FFFFFF"/>
                </a:highlight>
                <a:latin typeface="Courier New"/>
                <a:ea typeface="Courier New"/>
                <a:cs typeface="Courier New"/>
                <a:sym typeface="Courier New"/>
              </a:rPr>
              <a:t>json_doc</a:t>
            </a:r>
            <a:r>
              <a:rPr lang="en">
                <a:solidFill>
                  <a:srgbClr val="555555"/>
                </a:solidFill>
                <a:highlight>
                  <a:srgbClr val="FFFFFF"/>
                </a:highlight>
                <a:latin typeface="Arial"/>
                <a:ea typeface="Arial"/>
                <a:cs typeface="Arial"/>
                <a:sym typeface="Arial"/>
              </a:rPr>
              <a:t> argument is not a valid JSON document, any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not a valid path expression, or </a:t>
            </a:r>
            <a:r>
              <a:rPr b="1" i="1" lang="en">
                <a:solidFill>
                  <a:srgbClr val="555555"/>
                </a:solidFill>
                <a:highlight>
                  <a:srgbClr val="FFFFFF"/>
                </a:highlight>
                <a:latin typeface="Courier New"/>
                <a:ea typeface="Courier New"/>
                <a:cs typeface="Courier New"/>
                <a:sym typeface="Courier New"/>
              </a:rPr>
              <a:t>one_or_all</a:t>
            </a:r>
            <a:r>
              <a:rPr lang="en">
                <a:solidFill>
                  <a:srgbClr val="555555"/>
                </a:solidFill>
                <a:highlight>
                  <a:srgbClr val="FFFFFF"/>
                </a:highlight>
                <a:latin typeface="Arial"/>
                <a:ea typeface="Arial"/>
                <a:cs typeface="Arial"/>
                <a:sym typeface="Arial"/>
              </a:rPr>
              <a:t> is not</a:t>
            </a:r>
            <a:r>
              <a:rPr lang="en">
                <a:solidFill>
                  <a:srgbClr val="000000"/>
                </a:solidFill>
                <a:highlight>
                  <a:srgbClr val="FFFFFF"/>
                </a:highlight>
                <a:latin typeface="Courier New"/>
                <a:ea typeface="Courier New"/>
                <a:cs typeface="Courier New"/>
                <a:sym typeface="Courier New"/>
              </a:rPr>
              <a:t>'one'</a:t>
            </a:r>
            <a:r>
              <a:rPr lang="en">
                <a:solidFill>
                  <a:srgbClr val="555555"/>
                </a:solidFill>
                <a:highlight>
                  <a:srgbClr val="FFFFFF"/>
                </a:highlight>
                <a:latin typeface="Arial"/>
                <a:ea typeface="Arial"/>
                <a:cs typeface="Arial"/>
                <a:sym typeface="Arial"/>
              </a:rPr>
              <a:t> or </a:t>
            </a:r>
            <a:r>
              <a:rPr lang="en">
                <a:solidFill>
                  <a:srgbClr val="000000"/>
                </a:solidFill>
                <a:highlight>
                  <a:srgbClr val="FFFFFF"/>
                </a:highlight>
                <a:latin typeface="Courier New"/>
                <a:ea typeface="Courier New"/>
                <a:cs typeface="Courier New"/>
                <a:sym typeface="Courier New"/>
              </a:rPr>
              <a:t>'all'</a:t>
            </a:r>
            <a:r>
              <a:rPr lang="en">
                <a:solidFill>
                  <a:srgbClr val="555555"/>
                </a:solidFill>
                <a:highlight>
                  <a:srgbClr val="FFFFFF"/>
                </a:highlight>
                <a:latin typeface="Arial"/>
                <a:ea typeface="Arial"/>
                <a:cs typeface="Arial"/>
                <a:sym typeface="Arial"/>
              </a:rPr>
              <a:t>.</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To check for a specific value at a path, use </a:t>
            </a:r>
            <a:r>
              <a:rPr lang="en" u="sng">
                <a:solidFill>
                  <a:srgbClr val="000000"/>
                </a:solidFill>
                <a:highlight>
                  <a:srgbClr val="FFFFFF"/>
                </a:highlight>
                <a:latin typeface="Courier New"/>
                <a:ea typeface="Courier New"/>
                <a:cs typeface="Courier New"/>
                <a:sym typeface="Courier New"/>
                <a:hlinkClick r:id="rId12"/>
              </a:rPr>
              <a:t>JSON_CONTAINS()</a:t>
            </a:r>
            <a:r>
              <a:rPr lang="en">
                <a:solidFill>
                  <a:srgbClr val="555555"/>
                </a:solidFill>
                <a:highlight>
                  <a:srgbClr val="FFFFFF"/>
                </a:highlight>
                <a:latin typeface="Arial"/>
                <a:ea typeface="Arial"/>
                <a:cs typeface="Arial"/>
                <a:sym typeface="Arial"/>
              </a:rPr>
              <a:t> instead.</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The return value is 0 if no specified path exists within the document. Otherwise, the return value depends on the </a:t>
            </a:r>
            <a:r>
              <a:rPr b="1" i="1" lang="en">
                <a:solidFill>
                  <a:srgbClr val="555555"/>
                </a:solidFill>
                <a:highlight>
                  <a:srgbClr val="FFFFFF"/>
                </a:highlight>
                <a:latin typeface="Courier New"/>
                <a:ea typeface="Courier New"/>
                <a:cs typeface="Courier New"/>
                <a:sym typeface="Courier New"/>
              </a:rPr>
              <a:t>one_or_all</a:t>
            </a:r>
            <a:r>
              <a:rPr lang="en">
                <a:solidFill>
                  <a:srgbClr val="555555"/>
                </a:solidFill>
                <a:highlight>
                  <a:srgbClr val="FFFFFF"/>
                </a:highlight>
                <a:latin typeface="Arial"/>
                <a:ea typeface="Arial"/>
                <a:cs typeface="Arial"/>
                <a:sym typeface="Arial"/>
              </a:rPr>
              <a:t> argument:</a:t>
            </a:r>
          </a:p>
          <a:p>
            <a:pPr indent="-342900" lvl="0" marL="749300" rtl="0">
              <a:lnSpc>
                <a:spcPct val="100000"/>
              </a:lnSpc>
              <a:spcBef>
                <a:spcPts val="0"/>
              </a:spcBef>
              <a:spcAft>
                <a:spcPts val="1100"/>
              </a:spcAft>
              <a:buClr>
                <a:srgbClr val="555555"/>
              </a:buClr>
              <a:buSzPct val="100000"/>
              <a:buFont typeface="Courier New"/>
              <a:buChar char="o"/>
            </a:pPr>
            <a:r>
              <a:rPr lang="en">
                <a:solidFill>
                  <a:srgbClr val="000000"/>
                </a:solidFill>
                <a:highlight>
                  <a:srgbClr val="FFFFFF"/>
                </a:highlight>
                <a:latin typeface="Courier New"/>
                <a:ea typeface="Courier New"/>
                <a:cs typeface="Courier New"/>
                <a:sym typeface="Courier New"/>
              </a:rPr>
              <a:t>'one'</a:t>
            </a:r>
            <a:r>
              <a:rPr lang="en">
                <a:solidFill>
                  <a:srgbClr val="555555"/>
                </a:solidFill>
                <a:highlight>
                  <a:srgbClr val="FFFFFF"/>
                </a:highlight>
                <a:latin typeface="Arial"/>
                <a:ea typeface="Arial"/>
                <a:cs typeface="Arial"/>
                <a:sym typeface="Arial"/>
              </a:rPr>
              <a:t>: 1 if at least one path exists within the document, 0 otherwise.</a:t>
            </a:r>
          </a:p>
          <a:p>
            <a:pPr indent="-342900" lvl="0" marL="749300" rtl="0">
              <a:lnSpc>
                <a:spcPct val="100000"/>
              </a:lnSpc>
              <a:spcBef>
                <a:spcPts val="0"/>
              </a:spcBef>
              <a:spcAft>
                <a:spcPts val="1100"/>
              </a:spcAft>
              <a:buClr>
                <a:srgbClr val="555555"/>
              </a:buClr>
              <a:buSzPct val="100000"/>
              <a:buFont typeface="Courier New"/>
              <a:buChar char="o"/>
            </a:pPr>
            <a:r>
              <a:rPr lang="en">
                <a:solidFill>
                  <a:srgbClr val="000000"/>
                </a:solidFill>
                <a:highlight>
                  <a:srgbClr val="FFFFFF"/>
                </a:highlight>
                <a:latin typeface="Courier New"/>
                <a:ea typeface="Courier New"/>
                <a:cs typeface="Courier New"/>
                <a:sym typeface="Courier New"/>
              </a:rPr>
              <a:t>'all'</a:t>
            </a:r>
            <a:r>
              <a:rPr lang="en">
                <a:solidFill>
                  <a:srgbClr val="555555"/>
                </a:solidFill>
                <a:highlight>
                  <a:srgbClr val="FFFFFF"/>
                </a:highlight>
                <a:latin typeface="Arial"/>
                <a:ea typeface="Arial"/>
                <a:cs typeface="Arial"/>
                <a:sym typeface="Arial"/>
              </a:rPr>
              <a:t>: 1 if all paths exist within the document, 0 otherwise.</a:t>
            </a:r>
          </a:p>
          <a:p>
            <a:pPr lvl="0" rtl="0">
              <a:spcBef>
                <a:spcPts val="0"/>
              </a:spcBef>
              <a:buNone/>
            </a:pPr>
            <a:r>
              <a:t/>
            </a:r>
            <a:endParaRPr/>
          </a:p>
        </p:txBody>
      </p:sp>
      <p:sp>
        <p:nvSpPr>
          <p:cNvPr id="316" name="Shape 31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0" name="Shape 320"/>
        <p:cNvGrpSpPr/>
        <p:nvPr/>
      </p:nvGrpSpPr>
      <p:grpSpPr>
        <a:xfrm>
          <a:off x="0" y="0"/>
          <a:ext cx="0" cy="0"/>
          <a:chOff x="0" y="0"/>
          <a:chExt cx="0" cy="0"/>
        </a:xfrm>
      </p:grpSpPr>
      <p:sp>
        <p:nvSpPr>
          <p:cNvPr id="321" name="Shape 321"/>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to search JSON data</a:t>
            </a:r>
          </a:p>
        </p:txBody>
      </p:sp>
      <p:sp>
        <p:nvSpPr>
          <p:cNvPr id="322" name="Shape 322"/>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000">
                <a:solidFill>
                  <a:srgbClr val="555555"/>
                </a:solidFill>
                <a:highlight>
                  <a:srgbClr val="FFFFFF"/>
                </a:highlight>
                <a:latin typeface="Arial"/>
                <a:ea typeface="Arial"/>
                <a:cs typeface="Arial"/>
                <a:sym typeface="Arial"/>
              </a:rPr>
              <a:t> </a:t>
            </a:r>
            <a:r>
              <a:rPr lang="en" u="sng">
                <a:solidFill>
                  <a:srgbClr val="000000"/>
                </a:solidFill>
                <a:highlight>
                  <a:srgbClr val="FFFFFF"/>
                </a:highlight>
                <a:latin typeface="Courier New"/>
                <a:ea typeface="Courier New"/>
                <a:cs typeface="Courier New"/>
                <a:sym typeface="Courier New"/>
                <a:hlinkClick r:id="rId3"/>
              </a:rPr>
              <a:t>JSON_EXTRACT(</a:t>
            </a:r>
            <a:r>
              <a:rPr b="1" i="1" lang="en" u="sng">
                <a:solidFill>
                  <a:srgbClr val="000000"/>
                </a:solidFill>
                <a:highlight>
                  <a:srgbClr val="FFFFFF"/>
                </a:highlight>
                <a:latin typeface="Courier New"/>
                <a:ea typeface="Courier New"/>
                <a:cs typeface="Courier New"/>
                <a:sym typeface="Courier New"/>
                <a:hlinkClick r:id="rId4"/>
              </a:rPr>
              <a:t>json_doc</a:t>
            </a:r>
            <a:r>
              <a:rPr lang="en" u="sng">
                <a:solidFill>
                  <a:srgbClr val="000000"/>
                </a:solidFill>
                <a:highlight>
                  <a:srgbClr val="FFFFFF"/>
                </a:highlight>
                <a:latin typeface="Courier New"/>
                <a:ea typeface="Courier New"/>
                <a:cs typeface="Courier New"/>
                <a:sym typeface="Courier New"/>
                <a:hlinkClick r:id="rId5"/>
              </a:rPr>
              <a:t>, </a:t>
            </a:r>
            <a:r>
              <a:rPr b="1" i="1" lang="en" u="sng">
                <a:solidFill>
                  <a:srgbClr val="000000"/>
                </a:solidFill>
                <a:highlight>
                  <a:srgbClr val="FFFFFF"/>
                </a:highlight>
                <a:latin typeface="Courier New"/>
                <a:ea typeface="Courier New"/>
                <a:cs typeface="Courier New"/>
                <a:sym typeface="Courier New"/>
                <a:hlinkClick r:id="rId6"/>
              </a:rPr>
              <a:t>path</a:t>
            </a:r>
            <a:r>
              <a:rPr lang="en" u="sng">
                <a:solidFill>
                  <a:srgbClr val="000000"/>
                </a:solidFill>
                <a:highlight>
                  <a:srgbClr val="FFFFFF"/>
                </a:highlight>
                <a:latin typeface="Courier New"/>
                <a:ea typeface="Courier New"/>
                <a:cs typeface="Courier New"/>
                <a:sym typeface="Courier New"/>
                <a:hlinkClick r:id="rId7"/>
              </a:rPr>
              <a:t>[, </a:t>
            </a:r>
            <a:r>
              <a:rPr b="1" i="1" lang="en" u="sng">
                <a:solidFill>
                  <a:srgbClr val="000000"/>
                </a:solidFill>
                <a:highlight>
                  <a:srgbClr val="FFFFFF"/>
                </a:highlight>
                <a:latin typeface="Courier New"/>
                <a:ea typeface="Courier New"/>
                <a:cs typeface="Courier New"/>
                <a:sym typeface="Courier New"/>
                <a:hlinkClick r:id="rId8"/>
              </a:rPr>
              <a:t>path</a:t>
            </a:r>
            <a:r>
              <a:rPr lang="en" u="sng">
                <a:solidFill>
                  <a:srgbClr val="000000"/>
                </a:solidFill>
                <a:highlight>
                  <a:srgbClr val="FFFFFF"/>
                </a:highlight>
                <a:latin typeface="Courier New"/>
                <a:ea typeface="Courier New"/>
                <a:cs typeface="Courier New"/>
                <a:sym typeface="Courier New"/>
                <a:hlinkClick r:id="rId9"/>
              </a:rPr>
              <a:t>] ...)</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Returns data from a JSON document, selected from the parts of the document matched by the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arguments.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any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or no paths locate a value in the document. An error occurs if the </a:t>
            </a:r>
            <a:r>
              <a:rPr b="1" i="1" lang="en">
                <a:solidFill>
                  <a:srgbClr val="555555"/>
                </a:solidFill>
                <a:highlight>
                  <a:srgbClr val="FFFFFF"/>
                </a:highlight>
                <a:latin typeface="Courier New"/>
                <a:ea typeface="Courier New"/>
                <a:cs typeface="Courier New"/>
                <a:sym typeface="Courier New"/>
              </a:rPr>
              <a:t>json_doc</a:t>
            </a:r>
            <a:r>
              <a:rPr lang="en">
                <a:solidFill>
                  <a:srgbClr val="555555"/>
                </a:solidFill>
                <a:highlight>
                  <a:srgbClr val="FFFFFF"/>
                </a:highlight>
                <a:latin typeface="Arial"/>
                <a:ea typeface="Arial"/>
                <a:cs typeface="Arial"/>
                <a:sym typeface="Arial"/>
              </a:rPr>
              <a:t> argument is not a valid JSON document or any</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not a valid path expression.</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The return value consists of all values matched by the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arguments. If it is possible that those arguments could return multiple values, the matched values are autowrapped as an array, in the order corresponding to the paths that produced them. Otherwise, the return value is the single matched value.</a:t>
            </a:r>
          </a:p>
          <a:p>
            <a:pPr lvl="0" rtl="0">
              <a:lnSpc>
                <a:spcPct val="100000"/>
              </a:lnSpc>
              <a:spcBef>
                <a:spcPts val="0"/>
              </a:spcBef>
              <a:spcAft>
                <a:spcPts val="1100"/>
              </a:spcAft>
              <a:buNone/>
            </a:pPr>
            <a:r>
              <a:t/>
            </a:r>
            <a:endParaRPr>
              <a:solidFill>
                <a:srgbClr val="555555"/>
              </a:solidFill>
              <a:highlight>
                <a:srgbClr val="FFFFFF"/>
              </a:highlight>
              <a:latin typeface="Arial"/>
              <a:ea typeface="Arial"/>
              <a:cs typeface="Arial"/>
              <a:sym typeface="Arial"/>
            </a:endParaRPr>
          </a:p>
        </p:txBody>
      </p:sp>
      <p:sp>
        <p:nvSpPr>
          <p:cNvPr id="323" name="Shape 32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7" name="Shape 327"/>
        <p:cNvGrpSpPr/>
        <p:nvPr/>
      </p:nvGrpSpPr>
      <p:grpSpPr>
        <a:xfrm>
          <a:off x="0" y="0"/>
          <a:ext cx="0" cy="0"/>
          <a:chOff x="0" y="0"/>
          <a:chExt cx="0" cy="0"/>
        </a:xfrm>
      </p:grpSpPr>
      <p:sp>
        <p:nvSpPr>
          <p:cNvPr id="328" name="Shape 328"/>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 SHORT CUT * Reminder</a:t>
            </a:r>
          </a:p>
        </p:txBody>
      </p:sp>
      <p:sp>
        <p:nvSpPr>
          <p:cNvPr id="329" name="Shape 329"/>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000">
                <a:solidFill>
                  <a:srgbClr val="555555"/>
                </a:solidFill>
                <a:highlight>
                  <a:srgbClr val="FFFFFF"/>
                </a:highlight>
                <a:latin typeface="Arial"/>
                <a:ea typeface="Arial"/>
                <a:cs typeface="Arial"/>
                <a:sym typeface="Arial"/>
              </a:rPr>
              <a:t> </a:t>
            </a:r>
            <a:r>
              <a:rPr b="1" i="1" lang="en" sz="1400" u="sng">
                <a:solidFill>
                  <a:srgbClr val="000000"/>
                </a:solidFill>
                <a:highlight>
                  <a:srgbClr val="FFFFFF"/>
                </a:highlight>
                <a:latin typeface="Courier New"/>
                <a:ea typeface="Courier New"/>
                <a:cs typeface="Courier New"/>
                <a:sym typeface="Courier New"/>
                <a:hlinkClick r:id="rId3"/>
              </a:rPr>
              <a:t>column</a:t>
            </a:r>
            <a:r>
              <a:rPr lang="en" sz="1400" u="sng">
                <a:solidFill>
                  <a:srgbClr val="000000"/>
                </a:solidFill>
                <a:highlight>
                  <a:srgbClr val="FFFFFF"/>
                </a:highlight>
                <a:latin typeface="Courier New"/>
                <a:ea typeface="Courier New"/>
                <a:cs typeface="Courier New"/>
                <a:sym typeface="Courier New"/>
                <a:hlinkClick r:id="rId4"/>
              </a:rPr>
              <a:t>-&gt;</a:t>
            </a:r>
            <a:r>
              <a:rPr b="1" i="1" lang="en" sz="1400" u="sng">
                <a:solidFill>
                  <a:srgbClr val="000000"/>
                </a:solidFill>
                <a:highlight>
                  <a:srgbClr val="FFFFFF"/>
                </a:highlight>
                <a:latin typeface="Courier New"/>
                <a:ea typeface="Courier New"/>
                <a:cs typeface="Courier New"/>
                <a:sym typeface="Courier New"/>
                <a:hlinkClick r:id="rId5"/>
              </a:rPr>
              <a:t>path</a:t>
            </a:r>
          </a:p>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In MySQL 5.7.9 and later, the </a:t>
            </a:r>
            <a:r>
              <a:rPr lang="en" sz="1400" u="sng">
                <a:solidFill>
                  <a:srgbClr val="000000"/>
                </a:solidFill>
                <a:highlight>
                  <a:srgbClr val="FFFFFF"/>
                </a:highlight>
                <a:latin typeface="Courier New"/>
                <a:ea typeface="Courier New"/>
                <a:cs typeface="Courier New"/>
                <a:sym typeface="Courier New"/>
                <a:hlinkClick r:id="rId6"/>
              </a:rPr>
              <a:t>-&gt;</a:t>
            </a:r>
            <a:r>
              <a:rPr lang="en" sz="1400">
                <a:solidFill>
                  <a:srgbClr val="555555"/>
                </a:solidFill>
                <a:highlight>
                  <a:srgbClr val="FFFFFF"/>
                </a:highlight>
                <a:latin typeface="Arial"/>
                <a:ea typeface="Arial"/>
                <a:cs typeface="Arial"/>
                <a:sym typeface="Arial"/>
              </a:rPr>
              <a:t> operator serves as an alias for the </a:t>
            </a:r>
            <a:r>
              <a:rPr lang="en" sz="1400" u="sng">
                <a:solidFill>
                  <a:srgbClr val="000000"/>
                </a:solidFill>
                <a:highlight>
                  <a:srgbClr val="FFFFFF"/>
                </a:highlight>
                <a:latin typeface="Courier New"/>
                <a:ea typeface="Courier New"/>
                <a:cs typeface="Courier New"/>
                <a:sym typeface="Courier New"/>
                <a:hlinkClick r:id="rId7"/>
              </a:rPr>
              <a:t>JSON_EXTRACT()</a:t>
            </a:r>
            <a:r>
              <a:rPr lang="en" sz="1400">
                <a:solidFill>
                  <a:srgbClr val="555555"/>
                </a:solidFill>
                <a:highlight>
                  <a:srgbClr val="FFFFFF"/>
                </a:highlight>
                <a:latin typeface="Arial"/>
                <a:ea typeface="Arial"/>
                <a:cs typeface="Arial"/>
                <a:sym typeface="Arial"/>
              </a:rPr>
              <a:t> function when used with two arguments, a column identiefer on the left and a JSON path on the right that is evaluated against the JSON document (the column value). You can use such expressions in place of column identifiers wherever they occur in SQL statements.</a:t>
            </a:r>
          </a:p>
          <a:p>
            <a:pPr indent="0" lvl="0" marL="63500" rtl="0">
              <a:lnSpc>
                <a:spcPct val="150000"/>
              </a:lnSpc>
              <a:spcBef>
                <a:spcPts val="1500"/>
              </a:spcBef>
              <a:spcAft>
                <a:spcPts val="1500"/>
              </a:spcAft>
              <a:buNone/>
            </a:pPr>
            <a:r>
              <a:rPr lang="en" sz="1400">
                <a:solidFill>
                  <a:srgbClr val="000000"/>
                </a:solidFill>
                <a:highlight>
                  <a:srgbClr val="EEEEEE"/>
                </a:highlight>
                <a:latin typeface="Courier New"/>
                <a:ea typeface="Courier New"/>
                <a:cs typeface="Courier New"/>
                <a:sym typeface="Courier New"/>
              </a:rPr>
              <a:t>mysql&gt; </a:t>
            </a:r>
            <a:r>
              <a:rPr b="1" lang="en" sz="1400">
                <a:solidFill>
                  <a:srgbClr val="000000"/>
                </a:solidFill>
                <a:highlight>
                  <a:srgbClr val="EEEEEE"/>
                </a:highlight>
                <a:latin typeface="Courier New"/>
                <a:ea typeface="Courier New"/>
                <a:cs typeface="Courier New"/>
                <a:sym typeface="Courier New"/>
              </a:rPr>
              <a:t>UPDATE jemp SET n=1 WHERE c-&gt;"$.id" = "4";</a:t>
            </a:r>
            <a:br>
              <a:rPr lang="en" sz="1400">
                <a:solidFill>
                  <a:srgbClr val="000000"/>
                </a:solidFill>
                <a:highlight>
                  <a:srgbClr val="EEEEEE"/>
                </a:highlight>
                <a:latin typeface="Courier New"/>
                <a:ea typeface="Courier New"/>
                <a:cs typeface="Courier New"/>
                <a:sym typeface="Courier New"/>
              </a:rPr>
            </a:br>
            <a:r>
              <a:rPr lang="en" sz="1400">
                <a:solidFill>
                  <a:srgbClr val="000000"/>
                </a:solidFill>
                <a:highlight>
                  <a:srgbClr val="EEEEEE"/>
                </a:highlight>
                <a:latin typeface="Courier New"/>
                <a:ea typeface="Courier New"/>
                <a:cs typeface="Courier New"/>
                <a:sym typeface="Courier New"/>
              </a:rPr>
              <a:t>Query OK, 1 row affected (0.04 sec)</a:t>
            </a:r>
            <a:br>
              <a:rPr lang="en" sz="1400">
                <a:solidFill>
                  <a:srgbClr val="000000"/>
                </a:solidFill>
                <a:highlight>
                  <a:srgbClr val="EEEEEE"/>
                </a:highlight>
                <a:latin typeface="Courier New"/>
                <a:ea typeface="Courier New"/>
                <a:cs typeface="Courier New"/>
                <a:sym typeface="Courier New"/>
              </a:rPr>
            </a:br>
            <a:r>
              <a:rPr lang="en" sz="1400">
                <a:solidFill>
                  <a:srgbClr val="000000"/>
                </a:solidFill>
                <a:highlight>
                  <a:srgbClr val="EEEEEE"/>
                </a:highlight>
                <a:latin typeface="Courier New"/>
                <a:ea typeface="Courier New"/>
                <a:cs typeface="Courier New"/>
                <a:sym typeface="Courier New"/>
              </a:rPr>
              <a:t>Rows matched: 1  Changed: 1  Warnings: 0</a:t>
            </a:r>
          </a:p>
          <a:p>
            <a:pPr lvl="0" rtl="0">
              <a:lnSpc>
                <a:spcPct val="100000"/>
              </a:lnSpc>
              <a:spcBef>
                <a:spcPts val="0"/>
              </a:spcBef>
              <a:spcAft>
                <a:spcPts val="1100"/>
              </a:spcAft>
              <a:buNone/>
            </a:pPr>
            <a:r>
              <a:t/>
            </a:r>
            <a:endParaRPr sz="1400">
              <a:solidFill>
                <a:srgbClr val="555555"/>
              </a:solidFill>
              <a:highlight>
                <a:srgbClr val="FFFFFF"/>
              </a:highlight>
              <a:latin typeface="Arial"/>
              <a:ea typeface="Arial"/>
              <a:cs typeface="Arial"/>
              <a:sym typeface="Arial"/>
            </a:endParaRPr>
          </a:p>
          <a:p>
            <a:pPr lvl="0" rtl="0">
              <a:lnSpc>
                <a:spcPct val="100000"/>
              </a:lnSpc>
              <a:spcBef>
                <a:spcPts val="0"/>
              </a:spcBef>
              <a:spcAft>
                <a:spcPts val="1100"/>
              </a:spcAft>
              <a:buNone/>
            </a:pPr>
            <a:r>
              <a:t/>
            </a:r>
            <a:endParaRPr sz="2400">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a:solidFill>
                <a:srgbClr val="555555"/>
              </a:solidFill>
              <a:highlight>
                <a:srgbClr val="FFFFFF"/>
              </a:highlight>
              <a:latin typeface="Arial"/>
              <a:ea typeface="Arial"/>
              <a:cs typeface="Arial"/>
              <a:sym typeface="Arial"/>
            </a:endParaRPr>
          </a:p>
        </p:txBody>
      </p:sp>
      <p:sp>
        <p:nvSpPr>
          <p:cNvPr id="330" name="Shape 33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4" name="Shape 334"/>
        <p:cNvGrpSpPr/>
        <p:nvPr/>
      </p:nvGrpSpPr>
      <p:grpSpPr>
        <a:xfrm>
          <a:off x="0" y="0"/>
          <a:ext cx="0" cy="0"/>
          <a:chOff x="0" y="0"/>
          <a:chExt cx="0" cy="0"/>
        </a:xfrm>
      </p:grpSpPr>
      <p:sp>
        <p:nvSpPr>
          <p:cNvPr id="335" name="Shape 335"/>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to search JSON data</a:t>
            </a:r>
          </a:p>
        </p:txBody>
      </p:sp>
      <p:sp>
        <p:nvSpPr>
          <p:cNvPr id="336" name="Shape 336"/>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 </a:t>
            </a:r>
            <a:r>
              <a:rPr lang="en" u="sng">
                <a:solidFill>
                  <a:srgbClr val="000000"/>
                </a:solidFill>
                <a:highlight>
                  <a:srgbClr val="FFFFFF"/>
                </a:highlight>
                <a:latin typeface="Courier New"/>
                <a:ea typeface="Courier New"/>
                <a:cs typeface="Courier New"/>
                <a:sym typeface="Courier New"/>
                <a:hlinkClick r:id="rId3"/>
              </a:rPr>
              <a:t>JSON_KEYS(</a:t>
            </a:r>
            <a:r>
              <a:rPr b="1" i="1" lang="en" u="sng">
                <a:solidFill>
                  <a:srgbClr val="000000"/>
                </a:solidFill>
                <a:highlight>
                  <a:srgbClr val="FFFFFF"/>
                </a:highlight>
                <a:latin typeface="Courier New"/>
                <a:ea typeface="Courier New"/>
                <a:cs typeface="Courier New"/>
                <a:sym typeface="Courier New"/>
                <a:hlinkClick r:id="rId4"/>
              </a:rPr>
              <a:t>json_doc</a:t>
            </a:r>
            <a:r>
              <a:rPr lang="en" u="sng">
                <a:solidFill>
                  <a:srgbClr val="000000"/>
                </a:solidFill>
                <a:highlight>
                  <a:srgbClr val="FFFFFF"/>
                </a:highlight>
                <a:latin typeface="Courier New"/>
                <a:ea typeface="Courier New"/>
                <a:cs typeface="Courier New"/>
                <a:sym typeface="Courier New"/>
                <a:hlinkClick r:id="rId5"/>
              </a:rPr>
              <a:t>[, </a:t>
            </a:r>
            <a:r>
              <a:rPr b="1" i="1" lang="en" u="sng">
                <a:solidFill>
                  <a:srgbClr val="000000"/>
                </a:solidFill>
                <a:highlight>
                  <a:srgbClr val="FFFFFF"/>
                </a:highlight>
                <a:latin typeface="Courier New"/>
                <a:ea typeface="Courier New"/>
                <a:cs typeface="Courier New"/>
                <a:sym typeface="Courier New"/>
                <a:hlinkClick r:id="rId6"/>
              </a:rPr>
              <a:t>path</a:t>
            </a:r>
            <a:r>
              <a:rPr lang="en" u="sng">
                <a:solidFill>
                  <a:srgbClr val="000000"/>
                </a:solidFill>
                <a:highlight>
                  <a:srgbClr val="FFFFFF"/>
                </a:highlight>
                <a:latin typeface="Courier New"/>
                <a:ea typeface="Courier New"/>
                <a:cs typeface="Courier New"/>
                <a:sym typeface="Courier New"/>
                <a:hlinkClick r:id="rId7"/>
              </a:rPr>
              <a:t>])</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Returns the keys from the top-level value of a JSON object as a JSON array, or, if a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given, the top-level keys from the selected path.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any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the </a:t>
            </a:r>
            <a:r>
              <a:rPr b="1" i="1" lang="en">
                <a:solidFill>
                  <a:srgbClr val="555555"/>
                </a:solidFill>
                <a:highlight>
                  <a:srgbClr val="FFFFFF"/>
                </a:highlight>
                <a:latin typeface="Courier New"/>
                <a:ea typeface="Courier New"/>
                <a:cs typeface="Courier New"/>
                <a:sym typeface="Courier New"/>
              </a:rPr>
              <a:t>json_doc</a:t>
            </a:r>
            <a:r>
              <a:rPr lang="en">
                <a:solidFill>
                  <a:srgbClr val="555555"/>
                </a:solidFill>
                <a:highlight>
                  <a:srgbClr val="FFFFFF"/>
                </a:highlight>
                <a:latin typeface="Arial"/>
                <a:ea typeface="Arial"/>
                <a:cs typeface="Arial"/>
                <a:sym typeface="Arial"/>
              </a:rPr>
              <a:t> argument is not an object, or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if given, does not locate an object. An error occurs if the </a:t>
            </a:r>
            <a:r>
              <a:rPr b="1" i="1" lang="en">
                <a:solidFill>
                  <a:srgbClr val="555555"/>
                </a:solidFill>
                <a:highlight>
                  <a:srgbClr val="FFFFFF"/>
                </a:highlight>
                <a:latin typeface="Courier New"/>
                <a:ea typeface="Courier New"/>
                <a:cs typeface="Courier New"/>
                <a:sym typeface="Courier New"/>
              </a:rPr>
              <a:t>json_doc</a:t>
            </a:r>
            <a:r>
              <a:rPr lang="en">
                <a:solidFill>
                  <a:srgbClr val="555555"/>
                </a:solidFill>
                <a:highlight>
                  <a:srgbClr val="FFFFFF"/>
                </a:highlight>
                <a:latin typeface="Arial"/>
                <a:ea typeface="Arial"/>
                <a:cs typeface="Arial"/>
                <a:sym typeface="Arial"/>
              </a:rPr>
              <a:t> argument is not a valid JSON document or the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not a valid path expression or contains a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or</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wildcard.</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The result array is empty if the selected object is empty. If the top-level value has nested subobjects, the return value does not include keys from those subobjects.</a:t>
            </a:r>
          </a:p>
          <a:p>
            <a:pPr lvl="0" rtl="0">
              <a:lnSpc>
                <a:spcPct val="100000"/>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p:txBody>
      </p:sp>
      <p:sp>
        <p:nvSpPr>
          <p:cNvPr id="337" name="Shape 33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5" name="Shape 85"/>
        <p:cNvGrpSpPr/>
        <p:nvPr/>
      </p:nvGrpSpPr>
      <p:grpSpPr>
        <a:xfrm>
          <a:off x="0" y="0"/>
          <a:ext cx="0" cy="0"/>
          <a:chOff x="0" y="0"/>
          <a:chExt cx="0" cy="0"/>
        </a:xfrm>
      </p:grpSpPr>
      <p:sp>
        <p:nvSpPr>
          <p:cNvPr id="86" name="Shape 86"/>
          <p:cNvSpPr txBox="1"/>
          <p:nvPr>
            <p:ph type="title"/>
          </p:nvPr>
        </p:nvSpPr>
        <p:spPr>
          <a:xfrm>
            <a:off x="311700" y="631800"/>
            <a:ext cx="2807999" cy="755699"/>
          </a:xfrm>
          <a:prstGeom prst="rect">
            <a:avLst/>
          </a:prstGeom>
        </p:spPr>
        <p:txBody>
          <a:bodyPr anchorCtr="0" anchor="b" bIns="91425" lIns="91425" rIns="91425" tIns="91425">
            <a:noAutofit/>
          </a:bodyPr>
          <a:lstStyle/>
          <a:p>
            <a:pPr lvl="0">
              <a:spcBef>
                <a:spcPts val="0"/>
              </a:spcBef>
              <a:buNone/>
            </a:pPr>
            <a:r>
              <a:rPr lang="en"/>
              <a:t>What Does JSON Look Like</a:t>
            </a:r>
          </a:p>
        </p:txBody>
      </p:sp>
      <p:sp>
        <p:nvSpPr>
          <p:cNvPr id="87" name="Shape 87"/>
          <p:cNvSpPr txBox="1"/>
          <p:nvPr>
            <p:ph idx="1" type="body"/>
          </p:nvPr>
        </p:nvSpPr>
        <p:spPr>
          <a:xfrm>
            <a:off x="311700" y="1490875"/>
            <a:ext cx="4721099" cy="3078000"/>
          </a:xfrm>
          <a:prstGeom prst="rect">
            <a:avLst/>
          </a:prstGeom>
        </p:spPr>
        <p:txBody>
          <a:bodyPr anchorCtr="0" anchor="t" bIns="91425" lIns="91425" rIns="91425" tIns="91425">
            <a:noAutofit/>
          </a:bodyPr>
          <a:lstStyle/>
          <a:p>
            <a:pPr lvl="0" rtl="0">
              <a:spcBef>
                <a:spcPts val="0"/>
              </a:spcBef>
              <a:buNone/>
            </a:pPr>
            <a:r>
              <a:rPr b="1" lang="en" sz="1800">
                <a:solidFill>
                  <a:srgbClr val="333333"/>
                </a:solidFill>
                <a:highlight>
                  <a:srgbClr val="F4F4E8"/>
                </a:highlight>
                <a:latin typeface="Consolas"/>
                <a:ea typeface="Consolas"/>
                <a:cs typeface="Consolas"/>
                <a:sym typeface="Consolas"/>
              </a:rPr>
              <a:t>{</a:t>
            </a:r>
            <a:br>
              <a:rPr lang="en" sz="1800">
                <a:solidFill>
                  <a:srgbClr val="333333"/>
                </a:solidFill>
                <a:highlight>
                  <a:srgbClr val="F4F4E8"/>
                </a:highlight>
                <a:latin typeface="Consolas"/>
                <a:ea typeface="Consolas"/>
                <a:cs typeface="Consolas"/>
                <a:sym typeface="Consolas"/>
              </a:rPr>
            </a:br>
            <a:r>
              <a:rPr lang="en" sz="1800">
                <a:solidFill>
                  <a:srgbClr val="333333"/>
                </a:solidFill>
                <a:highlight>
                  <a:srgbClr val="F4F4E8"/>
                </a:highlight>
                <a:latin typeface="Consolas"/>
                <a:ea typeface="Consolas"/>
                <a:cs typeface="Consolas"/>
                <a:sym typeface="Consolas"/>
              </a:rPr>
              <a:t>    </a:t>
            </a:r>
            <a:r>
              <a:rPr lang="en" sz="1800">
                <a:solidFill>
                  <a:srgbClr val="224466"/>
                </a:solidFill>
                <a:highlight>
                  <a:srgbClr val="F4F4E8"/>
                </a:highlight>
                <a:latin typeface="Consolas"/>
                <a:ea typeface="Consolas"/>
                <a:cs typeface="Consolas"/>
                <a:sym typeface="Consolas"/>
              </a:rPr>
              <a:t>"id"</a:t>
            </a:r>
            <a:r>
              <a:rPr b="1" lang="en" sz="1800">
                <a:solidFill>
                  <a:srgbClr val="333333"/>
                </a:solidFill>
                <a:highlight>
                  <a:srgbClr val="F4F4E8"/>
                </a:highlight>
                <a:latin typeface="Consolas"/>
                <a:ea typeface="Consolas"/>
                <a:cs typeface="Consolas"/>
                <a:sym typeface="Consolas"/>
              </a:rPr>
              <a:t>:</a:t>
            </a:r>
            <a:r>
              <a:rPr lang="en" sz="1800">
                <a:solidFill>
                  <a:srgbClr val="333333"/>
                </a:solidFill>
                <a:highlight>
                  <a:srgbClr val="F4F4E8"/>
                </a:highlight>
                <a:latin typeface="Consolas"/>
                <a:ea typeface="Consolas"/>
                <a:cs typeface="Consolas"/>
                <a:sym typeface="Consolas"/>
              </a:rPr>
              <a:t> </a:t>
            </a:r>
            <a:r>
              <a:rPr b="1" lang="en" sz="1800">
                <a:solidFill>
                  <a:srgbClr val="666600"/>
                </a:solidFill>
                <a:highlight>
                  <a:srgbClr val="F4F4E8"/>
                </a:highlight>
                <a:latin typeface="Consolas"/>
                <a:ea typeface="Consolas"/>
                <a:cs typeface="Consolas"/>
                <a:sym typeface="Consolas"/>
              </a:rPr>
              <a:t>1</a:t>
            </a:r>
            <a:r>
              <a:rPr b="1" lang="en" sz="1800">
                <a:solidFill>
                  <a:srgbClr val="333333"/>
                </a:solidFill>
                <a:highlight>
                  <a:srgbClr val="F4F4E8"/>
                </a:highlight>
                <a:latin typeface="Consolas"/>
                <a:ea typeface="Consolas"/>
                <a:cs typeface="Consolas"/>
                <a:sym typeface="Consolas"/>
              </a:rPr>
              <a:t>,</a:t>
            </a:r>
            <a:br>
              <a:rPr lang="en" sz="1800">
                <a:solidFill>
                  <a:srgbClr val="333333"/>
                </a:solidFill>
                <a:highlight>
                  <a:srgbClr val="F4F4E8"/>
                </a:highlight>
                <a:latin typeface="Consolas"/>
                <a:ea typeface="Consolas"/>
                <a:cs typeface="Consolas"/>
                <a:sym typeface="Consolas"/>
              </a:rPr>
            </a:br>
            <a:r>
              <a:rPr lang="en" sz="1800">
                <a:solidFill>
                  <a:srgbClr val="333333"/>
                </a:solidFill>
                <a:highlight>
                  <a:srgbClr val="F4F4E8"/>
                </a:highlight>
                <a:latin typeface="Consolas"/>
                <a:ea typeface="Consolas"/>
                <a:cs typeface="Consolas"/>
                <a:sym typeface="Consolas"/>
              </a:rPr>
              <a:t>    </a:t>
            </a:r>
            <a:r>
              <a:rPr lang="en" sz="1800">
                <a:solidFill>
                  <a:srgbClr val="224466"/>
                </a:solidFill>
                <a:highlight>
                  <a:srgbClr val="F4F4E8"/>
                </a:highlight>
                <a:latin typeface="Consolas"/>
                <a:ea typeface="Consolas"/>
                <a:cs typeface="Consolas"/>
                <a:sym typeface="Consolas"/>
              </a:rPr>
              <a:t>"name"</a:t>
            </a:r>
            <a:r>
              <a:rPr b="1" lang="en" sz="1800">
                <a:solidFill>
                  <a:srgbClr val="333333"/>
                </a:solidFill>
                <a:highlight>
                  <a:srgbClr val="F4F4E8"/>
                </a:highlight>
                <a:latin typeface="Consolas"/>
                <a:ea typeface="Consolas"/>
                <a:cs typeface="Consolas"/>
                <a:sym typeface="Consolas"/>
              </a:rPr>
              <a:t>:</a:t>
            </a:r>
            <a:r>
              <a:rPr lang="en" sz="1800">
                <a:solidFill>
                  <a:srgbClr val="333333"/>
                </a:solidFill>
                <a:highlight>
                  <a:srgbClr val="F4F4E8"/>
                </a:highlight>
                <a:latin typeface="Consolas"/>
                <a:ea typeface="Consolas"/>
                <a:cs typeface="Consolas"/>
                <a:sym typeface="Consolas"/>
              </a:rPr>
              <a:t> </a:t>
            </a:r>
            <a:r>
              <a:rPr b="1" lang="en" sz="1800">
                <a:solidFill>
                  <a:srgbClr val="333333"/>
                </a:solidFill>
                <a:highlight>
                  <a:srgbClr val="F4F4E8"/>
                </a:highlight>
                <a:latin typeface="Consolas"/>
                <a:ea typeface="Consolas"/>
                <a:cs typeface="Consolas"/>
                <a:sym typeface="Consolas"/>
              </a:rPr>
              <a:t>"</a:t>
            </a:r>
            <a:r>
              <a:rPr lang="en" sz="1800">
                <a:solidFill>
                  <a:srgbClr val="880000"/>
                </a:solidFill>
                <a:highlight>
                  <a:srgbClr val="F4F4E8"/>
                </a:highlight>
                <a:latin typeface="Consolas"/>
                <a:ea typeface="Consolas"/>
                <a:cs typeface="Consolas"/>
                <a:sym typeface="Consolas"/>
              </a:rPr>
              <a:t>A green door</a:t>
            </a:r>
            <a:r>
              <a:rPr b="1" lang="en" sz="1800">
                <a:solidFill>
                  <a:srgbClr val="333333"/>
                </a:solidFill>
                <a:highlight>
                  <a:srgbClr val="F4F4E8"/>
                </a:highlight>
                <a:latin typeface="Consolas"/>
                <a:ea typeface="Consolas"/>
                <a:cs typeface="Consolas"/>
                <a:sym typeface="Consolas"/>
              </a:rPr>
              <a:t>",</a:t>
            </a:r>
            <a:br>
              <a:rPr lang="en" sz="1800">
                <a:solidFill>
                  <a:srgbClr val="333333"/>
                </a:solidFill>
                <a:highlight>
                  <a:srgbClr val="F4F4E8"/>
                </a:highlight>
                <a:latin typeface="Consolas"/>
                <a:ea typeface="Consolas"/>
                <a:cs typeface="Consolas"/>
                <a:sym typeface="Consolas"/>
              </a:rPr>
            </a:br>
            <a:r>
              <a:rPr lang="en" sz="1800">
                <a:solidFill>
                  <a:srgbClr val="333333"/>
                </a:solidFill>
                <a:highlight>
                  <a:srgbClr val="F4F4E8"/>
                </a:highlight>
                <a:latin typeface="Consolas"/>
                <a:ea typeface="Consolas"/>
                <a:cs typeface="Consolas"/>
                <a:sym typeface="Consolas"/>
              </a:rPr>
              <a:t>    </a:t>
            </a:r>
            <a:r>
              <a:rPr lang="en" sz="1800">
                <a:solidFill>
                  <a:srgbClr val="224466"/>
                </a:solidFill>
                <a:highlight>
                  <a:srgbClr val="F4F4E8"/>
                </a:highlight>
                <a:latin typeface="Consolas"/>
                <a:ea typeface="Consolas"/>
                <a:cs typeface="Consolas"/>
                <a:sym typeface="Consolas"/>
              </a:rPr>
              <a:t>"price"</a:t>
            </a:r>
            <a:r>
              <a:rPr b="1" lang="en" sz="1800">
                <a:solidFill>
                  <a:srgbClr val="333333"/>
                </a:solidFill>
                <a:highlight>
                  <a:srgbClr val="F4F4E8"/>
                </a:highlight>
                <a:latin typeface="Consolas"/>
                <a:ea typeface="Consolas"/>
                <a:cs typeface="Consolas"/>
                <a:sym typeface="Consolas"/>
              </a:rPr>
              <a:t>:</a:t>
            </a:r>
            <a:r>
              <a:rPr lang="en" sz="1800">
                <a:solidFill>
                  <a:srgbClr val="333333"/>
                </a:solidFill>
                <a:highlight>
                  <a:srgbClr val="F4F4E8"/>
                </a:highlight>
                <a:latin typeface="Consolas"/>
                <a:ea typeface="Consolas"/>
                <a:cs typeface="Consolas"/>
                <a:sym typeface="Consolas"/>
              </a:rPr>
              <a:t> </a:t>
            </a:r>
            <a:r>
              <a:rPr b="1" lang="en" sz="1800">
                <a:solidFill>
                  <a:srgbClr val="666600"/>
                </a:solidFill>
                <a:highlight>
                  <a:srgbClr val="F4F4E8"/>
                </a:highlight>
                <a:latin typeface="Consolas"/>
                <a:ea typeface="Consolas"/>
                <a:cs typeface="Consolas"/>
                <a:sym typeface="Consolas"/>
              </a:rPr>
              <a:t>12.50</a:t>
            </a:r>
            <a:r>
              <a:rPr b="1" lang="en" sz="1800">
                <a:solidFill>
                  <a:srgbClr val="333333"/>
                </a:solidFill>
                <a:highlight>
                  <a:srgbClr val="F4F4E8"/>
                </a:highlight>
                <a:latin typeface="Consolas"/>
                <a:ea typeface="Consolas"/>
                <a:cs typeface="Consolas"/>
                <a:sym typeface="Consolas"/>
              </a:rPr>
              <a:t>,</a:t>
            </a:r>
            <a:br>
              <a:rPr lang="en" sz="1800">
                <a:solidFill>
                  <a:srgbClr val="333333"/>
                </a:solidFill>
                <a:highlight>
                  <a:srgbClr val="F4F4E8"/>
                </a:highlight>
                <a:latin typeface="Consolas"/>
                <a:ea typeface="Consolas"/>
                <a:cs typeface="Consolas"/>
                <a:sym typeface="Consolas"/>
              </a:rPr>
            </a:br>
            <a:r>
              <a:rPr lang="en" sz="1800">
                <a:solidFill>
                  <a:srgbClr val="333333"/>
                </a:solidFill>
                <a:highlight>
                  <a:srgbClr val="F4F4E8"/>
                </a:highlight>
                <a:latin typeface="Consolas"/>
                <a:ea typeface="Consolas"/>
                <a:cs typeface="Consolas"/>
                <a:sym typeface="Consolas"/>
              </a:rPr>
              <a:t>    </a:t>
            </a:r>
            <a:r>
              <a:rPr lang="en" sz="1800">
                <a:solidFill>
                  <a:srgbClr val="224466"/>
                </a:solidFill>
                <a:highlight>
                  <a:srgbClr val="F4F4E8"/>
                </a:highlight>
                <a:latin typeface="Consolas"/>
                <a:ea typeface="Consolas"/>
                <a:cs typeface="Consolas"/>
                <a:sym typeface="Consolas"/>
              </a:rPr>
              <a:t>"tags"</a:t>
            </a:r>
            <a:r>
              <a:rPr b="1" lang="en" sz="1800">
                <a:solidFill>
                  <a:srgbClr val="333333"/>
                </a:solidFill>
                <a:highlight>
                  <a:srgbClr val="F4F4E8"/>
                </a:highlight>
                <a:latin typeface="Consolas"/>
                <a:ea typeface="Consolas"/>
                <a:cs typeface="Consolas"/>
                <a:sym typeface="Consolas"/>
              </a:rPr>
              <a:t>:</a:t>
            </a:r>
            <a:r>
              <a:rPr lang="en" sz="1800">
                <a:solidFill>
                  <a:srgbClr val="333333"/>
                </a:solidFill>
                <a:highlight>
                  <a:srgbClr val="F4F4E8"/>
                </a:highlight>
                <a:latin typeface="Consolas"/>
                <a:ea typeface="Consolas"/>
                <a:cs typeface="Consolas"/>
                <a:sym typeface="Consolas"/>
              </a:rPr>
              <a:t> </a:t>
            </a:r>
            <a:r>
              <a:rPr b="1" lang="en" sz="1800">
                <a:solidFill>
                  <a:srgbClr val="333333"/>
                </a:solidFill>
                <a:highlight>
                  <a:srgbClr val="F4F4E8"/>
                </a:highlight>
                <a:latin typeface="Consolas"/>
                <a:ea typeface="Consolas"/>
                <a:cs typeface="Consolas"/>
                <a:sym typeface="Consolas"/>
              </a:rPr>
              <a:t>["</a:t>
            </a:r>
            <a:r>
              <a:rPr lang="en" sz="1800">
                <a:solidFill>
                  <a:srgbClr val="880000"/>
                </a:solidFill>
                <a:highlight>
                  <a:srgbClr val="F4F4E8"/>
                </a:highlight>
                <a:latin typeface="Consolas"/>
                <a:ea typeface="Consolas"/>
                <a:cs typeface="Consolas"/>
                <a:sym typeface="Consolas"/>
              </a:rPr>
              <a:t>home</a:t>
            </a:r>
            <a:r>
              <a:rPr b="1" lang="en" sz="1800">
                <a:solidFill>
                  <a:srgbClr val="333333"/>
                </a:solidFill>
                <a:highlight>
                  <a:srgbClr val="F4F4E8"/>
                </a:highlight>
                <a:latin typeface="Consolas"/>
                <a:ea typeface="Consolas"/>
                <a:cs typeface="Consolas"/>
                <a:sym typeface="Consolas"/>
              </a:rPr>
              <a:t>",</a:t>
            </a:r>
            <a:r>
              <a:rPr lang="en" sz="1800">
                <a:solidFill>
                  <a:srgbClr val="333333"/>
                </a:solidFill>
                <a:highlight>
                  <a:srgbClr val="F4F4E8"/>
                </a:highlight>
                <a:latin typeface="Consolas"/>
                <a:ea typeface="Consolas"/>
                <a:cs typeface="Consolas"/>
                <a:sym typeface="Consolas"/>
              </a:rPr>
              <a:t> </a:t>
            </a:r>
            <a:r>
              <a:rPr b="1" lang="en" sz="1800">
                <a:solidFill>
                  <a:srgbClr val="333333"/>
                </a:solidFill>
                <a:highlight>
                  <a:srgbClr val="F4F4E8"/>
                </a:highlight>
                <a:latin typeface="Consolas"/>
                <a:ea typeface="Consolas"/>
                <a:cs typeface="Consolas"/>
                <a:sym typeface="Consolas"/>
              </a:rPr>
              <a:t>"</a:t>
            </a:r>
            <a:r>
              <a:rPr lang="en" sz="1800">
                <a:solidFill>
                  <a:srgbClr val="880000"/>
                </a:solidFill>
                <a:highlight>
                  <a:srgbClr val="F4F4E8"/>
                </a:highlight>
                <a:latin typeface="Consolas"/>
                <a:ea typeface="Consolas"/>
                <a:cs typeface="Consolas"/>
                <a:sym typeface="Consolas"/>
              </a:rPr>
              <a:t>green</a:t>
            </a:r>
            <a:r>
              <a:rPr b="1" lang="en" sz="1800">
                <a:solidFill>
                  <a:srgbClr val="333333"/>
                </a:solidFill>
                <a:highlight>
                  <a:srgbClr val="F4F4E8"/>
                </a:highlight>
                <a:latin typeface="Consolas"/>
                <a:ea typeface="Consolas"/>
                <a:cs typeface="Consolas"/>
                <a:sym typeface="Consolas"/>
              </a:rPr>
              <a:t>"]</a:t>
            </a:r>
            <a:br>
              <a:rPr lang="en" sz="1800">
                <a:solidFill>
                  <a:srgbClr val="333333"/>
                </a:solidFill>
                <a:highlight>
                  <a:srgbClr val="F4F4E8"/>
                </a:highlight>
                <a:latin typeface="Consolas"/>
                <a:ea typeface="Consolas"/>
                <a:cs typeface="Consolas"/>
                <a:sym typeface="Consolas"/>
              </a:rPr>
            </a:br>
            <a:r>
              <a:rPr b="1" lang="en" sz="1800">
                <a:solidFill>
                  <a:srgbClr val="333333"/>
                </a:solidFill>
                <a:highlight>
                  <a:srgbClr val="F4F4E8"/>
                </a:highlight>
                <a:latin typeface="Consolas"/>
                <a:ea typeface="Consolas"/>
                <a:cs typeface="Consolas"/>
                <a:sym typeface="Consolas"/>
              </a:rPr>
              <a:t>}</a:t>
            </a:r>
          </a:p>
          <a:p>
            <a:pPr lvl="0">
              <a:spcBef>
                <a:spcPts val="0"/>
              </a:spcBef>
              <a:buNone/>
            </a:pPr>
            <a:r>
              <a:rPr lang="en"/>
              <a:t>http://json-schema.org/example1.html</a:t>
            </a:r>
          </a:p>
        </p:txBody>
      </p:sp>
      <p:sp>
        <p:nvSpPr>
          <p:cNvPr id="88" name="Shape 8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1" name="Shape 341"/>
        <p:cNvGrpSpPr/>
        <p:nvPr/>
      </p:nvGrpSpPr>
      <p:grpSpPr>
        <a:xfrm>
          <a:off x="0" y="0"/>
          <a:ext cx="0" cy="0"/>
          <a:chOff x="0" y="0"/>
          <a:chExt cx="0" cy="0"/>
        </a:xfrm>
      </p:grpSpPr>
      <p:sp>
        <p:nvSpPr>
          <p:cNvPr id="342" name="Shape 342"/>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to search JSON data</a:t>
            </a:r>
          </a:p>
        </p:txBody>
      </p:sp>
      <p:sp>
        <p:nvSpPr>
          <p:cNvPr id="343" name="Shape 343"/>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200" u="sng">
                <a:solidFill>
                  <a:srgbClr val="000000"/>
                </a:solidFill>
                <a:highlight>
                  <a:srgbClr val="FFFFFF"/>
                </a:highlight>
                <a:latin typeface="Courier New"/>
                <a:ea typeface="Courier New"/>
                <a:cs typeface="Courier New"/>
                <a:sym typeface="Courier New"/>
                <a:hlinkClick r:id="rId3"/>
              </a:rPr>
              <a:t>JSON_SEARCH(</a:t>
            </a:r>
            <a:r>
              <a:rPr b="1" i="1" lang="en" sz="1200" u="sng">
                <a:solidFill>
                  <a:srgbClr val="000000"/>
                </a:solidFill>
                <a:highlight>
                  <a:srgbClr val="FFFFFF"/>
                </a:highlight>
                <a:latin typeface="Courier New"/>
                <a:ea typeface="Courier New"/>
                <a:cs typeface="Courier New"/>
                <a:sym typeface="Courier New"/>
                <a:hlinkClick r:id="rId4"/>
              </a:rPr>
              <a:t>json_doc</a:t>
            </a:r>
            <a:r>
              <a:rPr lang="en" sz="1200" u="sng">
                <a:solidFill>
                  <a:srgbClr val="000000"/>
                </a:solidFill>
                <a:highlight>
                  <a:srgbClr val="FFFFFF"/>
                </a:highlight>
                <a:latin typeface="Courier New"/>
                <a:ea typeface="Courier New"/>
                <a:cs typeface="Courier New"/>
                <a:sym typeface="Courier New"/>
                <a:hlinkClick r:id="rId5"/>
              </a:rPr>
              <a:t>, </a:t>
            </a:r>
            <a:r>
              <a:rPr b="1" i="1" lang="en" sz="1200" u="sng">
                <a:solidFill>
                  <a:srgbClr val="000000"/>
                </a:solidFill>
                <a:highlight>
                  <a:srgbClr val="FFFFFF"/>
                </a:highlight>
                <a:latin typeface="Courier New"/>
                <a:ea typeface="Courier New"/>
                <a:cs typeface="Courier New"/>
                <a:sym typeface="Courier New"/>
                <a:hlinkClick r:id="rId6"/>
              </a:rPr>
              <a:t>one_or_all</a:t>
            </a:r>
            <a:r>
              <a:rPr lang="en" sz="1200" u="sng">
                <a:solidFill>
                  <a:srgbClr val="000000"/>
                </a:solidFill>
                <a:highlight>
                  <a:srgbClr val="FFFFFF"/>
                </a:highlight>
                <a:latin typeface="Courier New"/>
                <a:ea typeface="Courier New"/>
                <a:cs typeface="Courier New"/>
                <a:sym typeface="Courier New"/>
                <a:hlinkClick r:id="rId7"/>
              </a:rPr>
              <a:t>, </a:t>
            </a:r>
            <a:r>
              <a:rPr b="1" i="1" lang="en" sz="1200" u="sng">
                <a:solidFill>
                  <a:srgbClr val="000000"/>
                </a:solidFill>
                <a:highlight>
                  <a:srgbClr val="FFFFFF"/>
                </a:highlight>
                <a:latin typeface="Courier New"/>
                <a:ea typeface="Courier New"/>
                <a:cs typeface="Courier New"/>
                <a:sym typeface="Courier New"/>
                <a:hlinkClick r:id="rId8"/>
              </a:rPr>
              <a:t>search_str</a:t>
            </a:r>
            <a:r>
              <a:rPr lang="en" sz="1200" u="sng">
                <a:solidFill>
                  <a:srgbClr val="000000"/>
                </a:solidFill>
                <a:highlight>
                  <a:srgbClr val="FFFFFF"/>
                </a:highlight>
                <a:latin typeface="Courier New"/>
                <a:ea typeface="Courier New"/>
                <a:cs typeface="Courier New"/>
                <a:sym typeface="Courier New"/>
                <a:hlinkClick r:id="rId9"/>
              </a:rPr>
              <a:t>[, </a:t>
            </a:r>
            <a:r>
              <a:rPr b="1" i="1" lang="en" sz="1200" u="sng">
                <a:solidFill>
                  <a:srgbClr val="000000"/>
                </a:solidFill>
                <a:highlight>
                  <a:srgbClr val="FFFFFF"/>
                </a:highlight>
                <a:latin typeface="Courier New"/>
                <a:ea typeface="Courier New"/>
                <a:cs typeface="Courier New"/>
                <a:sym typeface="Courier New"/>
                <a:hlinkClick r:id="rId10"/>
              </a:rPr>
              <a:t>escape_char</a:t>
            </a:r>
            <a:r>
              <a:rPr lang="en" sz="1200" u="sng">
                <a:solidFill>
                  <a:srgbClr val="000000"/>
                </a:solidFill>
                <a:highlight>
                  <a:srgbClr val="FFFFFF"/>
                </a:highlight>
                <a:latin typeface="Courier New"/>
                <a:ea typeface="Courier New"/>
                <a:cs typeface="Courier New"/>
                <a:sym typeface="Courier New"/>
                <a:hlinkClick r:id="rId11"/>
              </a:rPr>
              <a:t>[, </a:t>
            </a:r>
            <a:r>
              <a:rPr b="1" i="1" lang="en" sz="1200" u="sng">
                <a:solidFill>
                  <a:srgbClr val="000000"/>
                </a:solidFill>
                <a:highlight>
                  <a:srgbClr val="FFFFFF"/>
                </a:highlight>
                <a:latin typeface="Courier New"/>
                <a:ea typeface="Courier New"/>
                <a:cs typeface="Courier New"/>
                <a:sym typeface="Courier New"/>
                <a:hlinkClick r:id="rId12"/>
              </a:rPr>
              <a:t>path</a:t>
            </a:r>
            <a:r>
              <a:rPr lang="en" sz="1200" u="sng">
                <a:solidFill>
                  <a:srgbClr val="000000"/>
                </a:solidFill>
                <a:highlight>
                  <a:srgbClr val="FFFFFF"/>
                </a:highlight>
                <a:latin typeface="Courier New"/>
                <a:ea typeface="Courier New"/>
                <a:cs typeface="Courier New"/>
                <a:sym typeface="Courier New"/>
                <a:hlinkClick r:id="rId13"/>
              </a:rPr>
              <a:t>] ...])</a:t>
            </a:r>
          </a:p>
          <a:p>
            <a:pPr lvl="0" rtl="0">
              <a:lnSpc>
                <a:spcPct val="100000"/>
              </a:lnSpc>
              <a:spcBef>
                <a:spcPts val="0"/>
              </a:spcBef>
              <a:spcAft>
                <a:spcPts val="1100"/>
              </a:spcAft>
              <a:buNone/>
            </a:pPr>
            <a:r>
              <a:rPr lang="en" sz="1200">
                <a:solidFill>
                  <a:srgbClr val="555555"/>
                </a:solidFill>
                <a:highlight>
                  <a:srgbClr val="FFFFFF"/>
                </a:highlight>
                <a:latin typeface="Arial"/>
                <a:ea typeface="Arial"/>
                <a:cs typeface="Arial"/>
                <a:sym typeface="Arial"/>
              </a:rPr>
              <a:t>Returns the path to the given string within a JSON document. Returns </a:t>
            </a:r>
            <a:r>
              <a:rPr lang="en" sz="1200">
                <a:solidFill>
                  <a:srgbClr val="000000"/>
                </a:solidFill>
                <a:highlight>
                  <a:srgbClr val="FFFFFF"/>
                </a:highlight>
                <a:latin typeface="Courier New"/>
                <a:ea typeface="Courier New"/>
                <a:cs typeface="Courier New"/>
                <a:sym typeface="Courier New"/>
              </a:rPr>
              <a:t>NULL</a:t>
            </a:r>
            <a:r>
              <a:rPr lang="en" sz="1200">
                <a:solidFill>
                  <a:srgbClr val="555555"/>
                </a:solidFill>
                <a:highlight>
                  <a:srgbClr val="FFFFFF"/>
                </a:highlight>
                <a:latin typeface="Arial"/>
                <a:ea typeface="Arial"/>
                <a:cs typeface="Arial"/>
                <a:sym typeface="Arial"/>
              </a:rPr>
              <a:t> if any of the </a:t>
            </a:r>
            <a:r>
              <a:rPr b="1" i="1" lang="en" sz="1200">
                <a:solidFill>
                  <a:srgbClr val="555555"/>
                </a:solidFill>
                <a:highlight>
                  <a:srgbClr val="FFFFFF"/>
                </a:highlight>
                <a:latin typeface="Courier New"/>
                <a:ea typeface="Courier New"/>
                <a:cs typeface="Courier New"/>
                <a:sym typeface="Courier New"/>
              </a:rPr>
              <a:t>json_doc</a:t>
            </a:r>
            <a:r>
              <a:rPr lang="en" sz="1200">
                <a:solidFill>
                  <a:srgbClr val="555555"/>
                </a:solidFill>
                <a:highlight>
                  <a:srgbClr val="FFFFFF"/>
                </a:highlight>
                <a:latin typeface="Arial"/>
                <a:ea typeface="Arial"/>
                <a:cs typeface="Arial"/>
                <a:sym typeface="Arial"/>
              </a:rPr>
              <a:t>, </a:t>
            </a:r>
            <a:r>
              <a:rPr b="1" i="1" lang="en" sz="1200">
                <a:solidFill>
                  <a:srgbClr val="555555"/>
                </a:solidFill>
                <a:highlight>
                  <a:srgbClr val="FFFFFF"/>
                </a:highlight>
                <a:latin typeface="Courier New"/>
                <a:ea typeface="Courier New"/>
                <a:cs typeface="Courier New"/>
                <a:sym typeface="Courier New"/>
              </a:rPr>
              <a:t>search_str</a:t>
            </a:r>
            <a:r>
              <a:rPr lang="en" sz="1200">
                <a:solidFill>
                  <a:srgbClr val="555555"/>
                </a:solidFill>
                <a:highlight>
                  <a:srgbClr val="FFFFFF"/>
                </a:highlight>
                <a:latin typeface="Arial"/>
                <a:ea typeface="Arial"/>
                <a:cs typeface="Arial"/>
                <a:sym typeface="Arial"/>
              </a:rPr>
              <a:t>, or </a:t>
            </a:r>
            <a:r>
              <a:rPr b="1" i="1" lang="en" sz="1200">
                <a:solidFill>
                  <a:srgbClr val="555555"/>
                </a:solidFill>
                <a:highlight>
                  <a:srgbClr val="FFFFFF"/>
                </a:highlight>
                <a:latin typeface="Courier New"/>
                <a:ea typeface="Courier New"/>
                <a:cs typeface="Courier New"/>
                <a:sym typeface="Courier New"/>
              </a:rPr>
              <a:t>path</a:t>
            </a:r>
            <a:r>
              <a:rPr lang="en" sz="1200">
                <a:solidFill>
                  <a:srgbClr val="555555"/>
                </a:solidFill>
                <a:highlight>
                  <a:srgbClr val="FFFFFF"/>
                </a:highlight>
                <a:latin typeface="Arial"/>
                <a:ea typeface="Arial"/>
                <a:cs typeface="Arial"/>
                <a:sym typeface="Arial"/>
              </a:rPr>
              <a:t> arguments are</a:t>
            </a:r>
            <a:r>
              <a:rPr lang="en" sz="1200">
                <a:solidFill>
                  <a:srgbClr val="000000"/>
                </a:solidFill>
                <a:highlight>
                  <a:srgbClr val="FFFFFF"/>
                </a:highlight>
                <a:latin typeface="Courier New"/>
                <a:ea typeface="Courier New"/>
                <a:cs typeface="Courier New"/>
                <a:sym typeface="Courier New"/>
              </a:rPr>
              <a:t>NULL</a:t>
            </a:r>
            <a:r>
              <a:rPr lang="en" sz="1200">
                <a:solidFill>
                  <a:srgbClr val="555555"/>
                </a:solidFill>
                <a:highlight>
                  <a:srgbClr val="FFFFFF"/>
                </a:highlight>
                <a:latin typeface="Arial"/>
                <a:ea typeface="Arial"/>
                <a:cs typeface="Arial"/>
                <a:sym typeface="Arial"/>
              </a:rPr>
              <a:t>; no </a:t>
            </a:r>
            <a:r>
              <a:rPr b="1" i="1" lang="en" sz="1200">
                <a:solidFill>
                  <a:srgbClr val="555555"/>
                </a:solidFill>
                <a:highlight>
                  <a:srgbClr val="FFFFFF"/>
                </a:highlight>
                <a:latin typeface="Courier New"/>
                <a:ea typeface="Courier New"/>
                <a:cs typeface="Courier New"/>
                <a:sym typeface="Courier New"/>
              </a:rPr>
              <a:t>path</a:t>
            </a:r>
            <a:r>
              <a:rPr lang="en" sz="1200">
                <a:solidFill>
                  <a:srgbClr val="555555"/>
                </a:solidFill>
                <a:highlight>
                  <a:srgbClr val="FFFFFF"/>
                </a:highlight>
                <a:latin typeface="Arial"/>
                <a:ea typeface="Arial"/>
                <a:cs typeface="Arial"/>
                <a:sym typeface="Arial"/>
              </a:rPr>
              <a:t> exists within the document; or </a:t>
            </a:r>
            <a:r>
              <a:rPr b="1" i="1" lang="en" sz="1200">
                <a:solidFill>
                  <a:srgbClr val="555555"/>
                </a:solidFill>
                <a:highlight>
                  <a:srgbClr val="FFFFFF"/>
                </a:highlight>
                <a:latin typeface="Courier New"/>
                <a:ea typeface="Courier New"/>
                <a:cs typeface="Courier New"/>
                <a:sym typeface="Courier New"/>
              </a:rPr>
              <a:t>search_str</a:t>
            </a:r>
            <a:r>
              <a:rPr lang="en" sz="1200">
                <a:solidFill>
                  <a:srgbClr val="555555"/>
                </a:solidFill>
                <a:highlight>
                  <a:srgbClr val="FFFFFF"/>
                </a:highlight>
                <a:latin typeface="Arial"/>
                <a:ea typeface="Arial"/>
                <a:cs typeface="Arial"/>
                <a:sym typeface="Arial"/>
              </a:rPr>
              <a:t> is not found. An error occurs if the </a:t>
            </a:r>
            <a:r>
              <a:rPr b="1" i="1" lang="en" sz="1200">
                <a:solidFill>
                  <a:srgbClr val="555555"/>
                </a:solidFill>
                <a:highlight>
                  <a:srgbClr val="FFFFFF"/>
                </a:highlight>
                <a:latin typeface="Courier New"/>
                <a:ea typeface="Courier New"/>
                <a:cs typeface="Courier New"/>
                <a:sym typeface="Courier New"/>
              </a:rPr>
              <a:t>json_doc</a:t>
            </a:r>
            <a:r>
              <a:rPr lang="en" sz="1200">
                <a:solidFill>
                  <a:srgbClr val="555555"/>
                </a:solidFill>
                <a:highlight>
                  <a:srgbClr val="FFFFFF"/>
                </a:highlight>
                <a:latin typeface="Arial"/>
                <a:ea typeface="Arial"/>
                <a:cs typeface="Arial"/>
                <a:sym typeface="Arial"/>
              </a:rPr>
              <a:t> argument is not a valid JSON document, any </a:t>
            </a:r>
            <a:r>
              <a:rPr b="1" i="1" lang="en" sz="1200">
                <a:solidFill>
                  <a:srgbClr val="555555"/>
                </a:solidFill>
                <a:highlight>
                  <a:srgbClr val="FFFFFF"/>
                </a:highlight>
                <a:latin typeface="Courier New"/>
                <a:ea typeface="Courier New"/>
                <a:cs typeface="Courier New"/>
                <a:sym typeface="Courier New"/>
              </a:rPr>
              <a:t>path</a:t>
            </a:r>
            <a:r>
              <a:rPr lang="en" sz="1200">
                <a:solidFill>
                  <a:srgbClr val="555555"/>
                </a:solidFill>
                <a:highlight>
                  <a:srgbClr val="FFFFFF"/>
                </a:highlight>
                <a:latin typeface="Arial"/>
                <a:ea typeface="Arial"/>
                <a:cs typeface="Arial"/>
                <a:sym typeface="Arial"/>
              </a:rPr>
              <a:t> argument is not a valid path expression, </a:t>
            </a:r>
            <a:r>
              <a:rPr b="1" i="1" lang="en" sz="1200">
                <a:solidFill>
                  <a:srgbClr val="555555"/>
                </a:solidFill>
                <a:highlight>
                  <a:srgbClr val="FFFFFF"/>
                </a:highlight>
                <a:latin typeface="Courier New"/>
                <a:ea typeface="Courier New"/>
                <a:cs typeface="Courier New"/>
                <a:sym typeface="Courier New"/>
              </a:rPr>
              <a:t>one_or_all</a:t>
            </a:r>
            <a:r>
              <a:rPr lang="en" sz="1200">
                <a:solidFill>
                  <a:srgbClr val="555555"/>
                </a:solidFill>
                <a:highlight>
                  <a:srgbClr val="FFFFFF"/>
                </a:highlight>
                <a:latin typeface="Arial"/>
                <a:ea typeface="Arial"/>
                <a:cs typeface="Arial"/>
                <a:sym typeface="Arial"/>
              </a:rPr>
              <a:t> is not </a:t>
            </a:r>
            <a:r>
              <a:rPr lang="en" sz="1200">
                <a:solidFill>
                  <a:srgbClr val="000000"/>
                </a:solidFill>
                <a:highlight>
                  <a:srgbClr val="FFFFFF"/>
                </a:highlight>
                <a:latin typeface="Courier New"/>
                <a:ea typeface="Courier New"/>
                <a:cs typeface="Courier New"/>
                <a:sym typeface="Courier New"/>
              </a:rPr>
              <a:t>'one'</a:t>
            </a:r>
            <a:r>
              <a:rPr lang="en" sz="1200">
                <a:solidFill>
                  <a:srgbClr val="555555"/>
                </a:solidFill>
                <a:highlight>
                  <a:srgbClr val="FFFFFF"/>
                </a:highlight>
                <a:latin typeface="Arial"/>
                <a:ea typeface="Arial"/>
                <a:cs typeface="Arial"/>
                <a:sym typeface="Arial"/>
              </a:rPr>
              <a:t> or </a:t>
            </a:r>
            <a:r>
              <a:rPr lang="en" sz="1200">
                <a:solidFill>
                  <a:srgbClr val="000000"/>
                </a:solidFill>
                <a:highlight>
                  <a:srgbClr val="FFFFFF"/>
                </a:highlight>
                <a:latin typeface="Courier New"/>
                <a:ea typeface="Courier New"/>
                <a:cs typeface="Courier New"/>
                <a:sym typeface="Courier New"/>
              </a:rPr>
              <a:t>'all'</a:t>
            </a:r>
            <a:r>
              <a:rPr lang="en" sz="1200">
                <a:solidFill>
                  <a:srgbClr val="555555"/>
                </a:solidFill>
                <a:highlight>
                  <a:srgbClr val="FFFFFF"/>
                </a:highlight>
                <a:latin typeface="Arial"/>
                <a:ea typeface="Arial"/>
                <a:cs typeface="Arial"/>
                <a:sym typeface="Arial"/>
              </a:rPr>
              <a:t>, or </a:t>
            </a:r>
            <a:r>
              <a:rPr b="1" i="1" lang="en" sz="1200">
                <a:solidFill>
                  <a:srgbClr val="555555"/>
                </a:solidFill>
                <a:highlight>
                  <a:srgbClr val="FFFFFF"/>
                </a:highlight>
                <a:latin typeface="Courier New"/>
                <a:ea typeface="Courier New"/>
                <a:cs typeface="Courier New"/>
                <a:sym typeface="Courier New"/>
              </a:rPr>
              <a:t>escape_char</a:t>
            </a:r>
            <a:r>
              <a:rPr lang="en" sz="1200">
                <a:solidFill>
                  <a:srgbClr val="555555"/>
                </a:solidFill>
                <a:highlight>
                  <a:srgbClr val="FFFFFF"/>
                </a:highlight>
                <a:latin typeface="Arial"/>
                <a:ea typeface="Arial"/>
                <a:cs typeface="Arial"/>
                <a:sym typeface="Arial"/>
              </a:rPr>
              <a:t> is not a constant expression.</a:t>
            </a:r>
          </a:p>
          <a:p>
            <a:pPr lvl="0" rtl="0">
              <a:lnSpc>
                <a:spcPct val="100000"/>
              </a:lnSpc>
              <a:spcBef>
                <a:spcPts val="0"/>
              </a:spcBef>
              <a:spcAft>
                <a:spcPts val="1100"/>
              </a:spcAft>
              <a:buNone/>
            </a:pPr>
            <a:r>
              <a:rPr lang="en" sz="1200">
                <a:solidFill>
                  <a:srgbClr val="555555"/>
                </a:solidFill>
                <a:highlight>
                  <a:srgbClr val="FFFFFF"/>
                </a:highlight>
                <a:latin typeface="Arial"/>
                <a:ea typeface="Arial"/>
                <a:cs typeface="Arial"/>
                <a:sym typeface="Arial"/>
              </a:rPr>
              <a:t>The </a:t>
            </a:r>
            <a:r>
              <a:rPr b="1" i="1" lang="en" sz="1200">
                <a:solidFill>
                  <a:srgbClr val="555555"/>
                </a:solidFill>
                <a:highlight>
                  <a:srgbClr val="FFFFFF"/>
                </a:highlight>
                <a:latin typeface="Courier New"/>
                <a:ea typeface="Courier New"/>
                <a:cs typeface="Courier New"/>
                <a:sym typeface="Courier New"/>
              </a:rPr>
              <a:t>one_or_all</a:t>
            </a:r>
            <a:r>
              <a:rPr lang="en" sz="1200">
                <a:solidFill>
                  <a:srgbClr val="555555"/>
                </a:solidFill>
                <a:highlight>
                  <a:srgbClr val="FFFFFF"/>
                </a:highlight>
                <a:latin typeface="Arial"/>
                <a:ea typeface="Arial"/>
                <a:cs typeface="Arial"/>
                <a:sym typeface="Arial"/>
              </a:rPr>
              <a:t> argument affects the search as follows:</a:t>
            </a:r>
          </a:p>
          <a:p>
            <a:pPr indent="-304800" lvl="0" marL="749300" rtl="0">
              <a:lnSpc>
                <a:spcPct val="100000"/>
              </a:lnSpc>
              <a:spcBef>
                <a:spcPts val="0"/>
              </a:spcBef>
              <a:spcAft>
                <a:spcPts val="1100"/>
              </a:spcAft>
              <a:buClr>
                <a:srgbClr val="555555"/>
              </a:buClr>
              <a:buSzPct val="100000"/>
              <a:buFont typeface="Courier New"/>
              <a:buChar char="o"/>
            </a:pPr>
            <a:r>
              <a:rPr lang="en" sz="1200">
                <a:solidFill>
                  <a:srgbClr val="000000"/>
                </a:solidFill>
                <a:highlight>
                  <a:srgbClr val="FFFFFF"/>
                </a:highlight>
                <a:latin typeface="Courier New"/>
                <a:ea typeface="Courier New"/>
                <a:cs typeface="Courier New"/>
                <a:sym typeface="Courier New"/>
              </a:rPr>
              <a:t>'one'</a:t>
            </a:r>
            <a:r>
              <a:rPr lang="en" sz="1200">
                <a:solidFill>
                  <a:srgbClr val="555555"/>
                </a:solidFill>
                <a:highlight>
                  <a:srgbClr val="FFFFFF"/>
                </a:highlight>
                <a:latin typeface="Arial"/>
                <a:ea typeface="Arial"/>
                <a:cs typeface="Arial"/>
                <a:sym typeface="Arial"/>
              </a:rPr>
              <a:t>: The search terminates after the first match and returns one path string. It is undefined which match is considered first.</a:t>
            </a:r>
          </a:p>
          <a:p>
            <a:pPr indent="-304800" lvl="0" marL="749300" rtl="0">
              <a:lnSpc>
                <a:spcPct val="100000"/>
              </a:lnSpc>
              <a:spcBef>
                <a:spcPts val="0"/>
              </a:spcBef>
              <a:spcAft>
                <a:spcPts val="1100"/>
              </a:spcAft>
              <a:buClr>
                <a:srgbClr val="555555"/>
              </a:buClr>
              <a:buSzPct val="100000"/>
              <a:buFont typeface="Courier New"/>
              <a:buChar char="o"/>
            </a:pPr>
            <a:r>
              <a:rPr lang="en" sz="1200">
                <a:solidFill>
                  <a:srgbClr val="000000"/>
                </a:solidFill>
                <a:highlight>
                  <a:srgbClr val="FFFFFF"/>
                </a:highlight>
                <a:latin typeface="Courier New"/>
                <a:ea typeface="Courier New"/>
                <a:cs typeface="Courier New"/>
                <a:sym typeface="Courier New"/>
              </a:rPr>
              <a:t>'all'</a:t>
            </a:r>
            <a:r>
              <a:rPr lang="en" sz="1200">
                <a:solidFill>
                  <a:srgbClr val="555555"/>
                </a:solidFill>
                <a:highlight>
                  <a:srgbClr val="FFFFFF"/>
                </a:highlight>
                <a:latin typeface="Arial"/>
                <a:ea typeface="Arial"/>
                <a:cs typeface="Arial"/>
                <a:sym typeface="Arial"/>
              </a:rPr>
              <a:t>: The search returns all matching path strings such that no duplicate paths are included. If there are multiple strings, they are autowrapped as an array. The order of the array elements is undefined.</a:t>
            </a:r>
          </a:p>
          <a:p>
            <a:pPr lvl="0" rtl="0">
              <a:lnSpc>
                <a:spcPct val="100000"/>
              </a:lnSpc>
              <a:spcBef>
                <a:spcPts val="0"/>
              </a:spcBef>
              <a:spcAft>
                <a:spcPts val="1100"/>
              </a:spcAft>
              <a:buNone/>
            </a:pPr>
            <a:r>
              <a:rPr lang="en" sz="1200">
                <a:solidFill>
                  <a:srgbClr val="555555"/>
                </a:solidFill>
                <a:highlight>
                  <a:srgbClr val="FFFFFF"/>
                </a:highlight>
                <a:latin typeface="Arial"/>
                <a:ea typeface="Arial"/>
                <a:cs typeface="Arial"/>
                <a:sym typeface="Arial"/>
              </a:rPr>
              <a:t>Within the </a:t>
            </a:r>
            <a:r>
              <a:rPr b="1" i="1" lang="en" sz="1200">
                <a:solidFill>
                  <a:srgbClr val="555555"/>
                </a:solidFill>
                <a:highlight>
                  <a:srgbClr val="FFFFFF"/>
                </a:highlight>
                <a:latin typeface="Courier New"/>
                <a:ea typeface="Courier New"/>
                <a:cs typeface="Courier New"/>
                <a:sym typeface="Courier New"/>
              </a:rPr>
              <a:t>search_str</a:t>
            </a:r>
            <a:r>
              <a:rPr lang="en" sz="1200">
                <a:solidFill>
                  <a:srgbClr val="555555"/>
                </a:solidFill>
                <a:highlight>
                  <a:srgbClr val="FFFFFF"/>
                </a:highlight>
                <a:latin typeface="Arial"/>
                <a:ea typeface="Arial"/>
                <a:cs typeface="Arial"/>
                <a:sym typeface="Arial"/>
              </a:rPr>
              <a:t> search string argument, the </a:t>
            </a:r>
            <a:r>
              <a:rPr lang="en" sz="1200">
                <a:solidFill>
                  <a:srgbClr val="000000"/>
                </a:solidFill>
                <a:highlight>
                  <a:srgbClr val="FFFFFF"/>
                </a:highlight>
                <a:latin typeface="Courier New"/>
                <a:ea typeface="Courier New"/>
                <a:cs typeface="Courier New"/>
                <a:sym typeface="Courier New"/>
              </a:rPr>
              <a:t>%</a:t>
            </a:r>
            <a:r>
              <a:rPr lang="en" sz="1200">
                <a:solidFill>
                  <a:srgbClr val="555555"/>
                </a:solidFill>
                <a:highlight>
                  <a:srgbClr val="FFFFFF"/>
                </a:highlight>
                <a:latin typeface="Arial"/>
                <a:ea typeface="Arial"/>
                <a:cs typeface="Arial"/>
                <a:sym typeface="Arial"/>
              </a:rPr>
              <a:t> and </a:t>
            </a:r>
            <a:r>
              <a:rPr lang="en" sz="1200">
                <a:solidFill>
                  <a:srgbClr val="000000"/>
                </a:solidFill>
                <a:highlight>
                  <a:srgbClr val="FFFFFF"/>
                </a:highlight>
                <a:latin typeface="Courier New"/>
                <a:ea typeface="Courier New"/>
                <a:cs typeface="Courier New"/>
                <a:sym typeface="Courier New"/>
              </a:rPr>
              <a:t>_</a:t>
            </a:r>
            <a:r>
              <a:rPr lang="en" sz="1200">
                <a:solidFill>
                  <a:srgbClr val="555555"/>
                </a:solidFill>
                <a:highlight>
                  <a:srgbClr val="FFFFFF"/>
                </a:highlight>
                <a:latin typeface="Arial"/>
                <a:ea typeface="Arial"/>
                <a:cs typeface="Arial"/>
                <a:sym typeface="Arial"/>
              </a:rPr>
              <a:t> characters work as for the </a:t>
            </a:r>
            <a:r>
              <a:rPr lang="en" sz="1200" u="sng">
                <a:solidFill>
                  <a:srgbClr val="000000"/>
                </a:solidFill>
                <a:highlight>
                  <a:srgbClr val="FFFFFF"/>
                </a:highlight>
                <a:latin typeface="Courier New"/>
                <a:ea typeface="Courier New"/>
                <a:cs typeface="Courier New"/>
                <a:sym typeface="Courier New"/>
                <a:hlinkClick r:id="rId14"/>
              </a:rPr>
              <a:t>LIKE</a:t>
            </a:r>
            <a:r>
              <a:rPr lang="en" sz="1200">
                <a:solidFill>
                  <a:srgbClr val="555555"/>
                </a:solidFill>
                <a:highlight>
                  <a:srgbClr val="FFFFFF"/>
                </a:highlight>
                <a:latin typeface="Arial"/>
                <a:ea typeface="Arial"/>
                <a:cs typeface="Arial"/>
                <a:sym typeface="Arial"/>
              </a:rPr>
              <a:t> operator: </a:t>
            </a:r>
            <a:r>
              <a:rPr lang="en" sz="1200">
                <a:solidFill>
                  <a:srgbClr val="000000"/>
                </a:solidFill>
                <a:highlight>
                  <a:srgbClr val="FFFFFF"/>
                </a:highlight>
                <a:latin typeface="Courier New"/>
                <a:ea typeface="Courier New"/>
                <a:cs typeface="Courier New"/>
                <a:sym typeface="Courier New"/>
              </a:rPr>
              <a:t>%</a:t>
            </a:r>
            <a:r>
              <a:rPr lang="en" sz="1200">
                <a:solidFill>
                  <a:srgbClr val="555555"/>
                </a:solidFill>
                <a:highlight>
                  <a:srgbClr val="FFFFFF"/>
                </a:highlight>
                <a:latin typeface="Arial"/>
                <a:ea typeface="Arial"/>
                <a:cs typeface="Arial"/>
                <a:sym typeface="Arial"/>
              </a:rPr>
              <a:t> matches any number of characters (including zero characters), and </a:t>
            </a:r>
            <a:r>
              <a:rPr lang="en" sz="1200">
                <a:solidFill>
                  <a:srgbClr val="000000"/>
                </a:solidFill>
                <a:highlight>
                  <a:srgbClr val="FFFFFF"/>
                </a:highlight>
                <a:latin typeface="Courier New"/>
                <a:ea typeface="Courier New"/>
                <a:cs typeface="Courier New"/>
                <a:sym typeface="Courier New"/>
              </a:rPr>
              <a:t>_</a:t>
            </a:r>
            <a:r>
              <a:rPr lang="en" sz="1200">
                <a:solidFill>
                  <a:srgbClr val="555555"/>
                </a:solidFill>
                <a:highlight>
                  <a:srgbClr val="FFFFFF"/>
                </a:highlight>
                <a:latin typeface="Arial"/>
                <a:ea typeface="Arial"/>
                <a:cs typeface="Arial"/>
                <a:sym typeface="Arial"/>
              </a:rPr>
              <a:t> matches exactly one character.</a:t>
            </a:r>
          </a:p>
          <a:p>
            <a:pPr lvl="0" rtl="0">
              <a:lnSpc>
                <a:spcPct val="100000"/>
              </a:lnSpc>
              <a:spcBef>
                <a:spcPts val="0"/>
              </a:spcBef>
              <a:spcAft>
                <a:spcPts val="1100"/>
              </a:spcAft>
              <a:buNone/>
            </a:pPr>
            <a:r>
              <a:rPr lang="en" sz="1200">
                <a:solidFill>
                  <a:srgbClr val="555555"/>
                </a:solidFill>
                <a:highlight>
                  <a:srgbClr val="FFFFFF"/>
                </a:highlight>
                <a:latin typeface="Arial"/>
                <a:ea typeface="Arial"/>
                <a:cs typeface="Arial"/>
                <a:sym typeface="Arial"/>
              </a:rPr>
              <a:t>To specify a literal </a:t>
            </a:r>
            <a:r>
              <a:rPr lang="en" sz="1200">
                <a:solidFill>
                  <a:srgbClr val="000000"/>
                </a:solidFill>
                <a:highlight>
                  <a:srgbClr val="FFFFFF"/>
                </a:highlight>
                <a:latin typeface="Courier New"/>
                <a:ea typeface="Courier New"/>
                <a:cs typeface="Courier New"/>
                <a:sym typeface="Courier New"/>
              </a:rPr>
              <a:t>%</a:t>
            </a:r>
            <a:r>
              <a:rPr lang="en" sz="1200">
                <a:solidFill>
                  <a:srgbClr val="555555"/>
                </a:solidFill>
                <a:highlight>
                  <a:srgbClr val="FFFFFF"/>
                </a:highlight>
                <a:latin typeface="Arial"/>
                <a:ea typeface="Arial"/>
                <a:cs typeface="Arial"/>
                <a:sym typeface="Arial"/>
              </a:rPr>
              <a:t> or </a:t>
            </a:r>
            <a:r>
              <a:rPr lang="en" sz="1200">
                <a:solidFill>
                  <a:srgbClr val="000000"/>
                </a:solidFill>
                <a:highlight>
                  <a:srgbClr val="FFFFFF"/>
                </a:highlight>
                <a:latin typeface="Courier New"/>
                <a:ea typeface="Courier New"/>
                <a:cs typeface="Courier New"/>
                <a:sym typeface="Courier New"/>
              </a:rPr>
              <a:t>_</a:t>
            </a:r>
            <a:r>
              <a:rPr lang="en" sz="1200">
                <a:solidFill>
                  <a:srgbClr val="555555"/>
                </a:solidFill>
                <a:highlight>
                  <a:srgbClr val="FFFFFF"/>
                </a:highlight>
                <a:latin typeface="Arial"/>
                <a:ea typeface="Arial"/>
                <a:cs typeface="Arial"/>
                <a:sym typeface="Arial"/>
              </a:rPr>
              <a:t> character in the search string, precede it by the escape character. The default is </a:t>
            </a:r>
            <a:r>
              <a:rPr lang="en" sz="1200">
                <a:solidFill>
                  <a:srgbClr val="000000"/>
                </a:solidFill>
                <a:highlight>
                  <a:srgbClr val="FFFFFF"/>
                </a:highlight>
                <a:latin typeface="Courier New"/>
                <a:ea typeface="Courier New"/>
                <a:cs typeface="Courier New"/>
                <a:sym typeface="Courier New"/>
              </a:rPr>
              <a:t>\</a:t>
            </a:r>
            <a:r>
              <a:rPr lang="en" sz="1200">
                <a:solidFill>
                  <a:srgbClr val="555555"/>
                </a:solidFill>
                <a:highlight>
                  <a:srgbClr val="FFFFFF"/>
                </a:highlight>
                <a:latin typeface="Arial"/>
                <a:ea typeface="Arial"/>
                <a:cs typeface="Arial"/>
                <a:sym typeface="Arial"/>
              </a:rPr>
              <a:t> if the </a:t>
            </a:r>
            <a:r>
              <a:rPr b="1" i="1" lang="en" sz="1200">
                <a:solidFill>
                  <a:srgbClr val="555555"/>
                </a:solidFill>
                <a:highlight>
                  <a:srgbClr val="FFFFFF"/>
                </a:highlight>
                <a:latin typeface="Courier New"/>
                <a:ea typeface="Courier New"/>
                <a:cs typeface="Courier New"/>
                <a:sym typeface="Courier New"/>
              </a:rPr>
              <a:t>escape_char</a:t>
            </a:r>
            <a:r>
              <a:rPr lang="en" sz="1200">
                <a:solidFill>
                  <a:srgbClr val="555555"/>
                </a:solidFill>
                <a:highlight>
                  <a:srgbClr val="FFFFFF"/>
                </a:highlight>
                <a:latin typeface="Arial"/>
                <a:ea typeface="Arial"/>
                <a:cs typeface="Arial"/>
                <a:sym typeface="Arial"/>
              </a:rPr>
              <a:t> argument is missing or </a:t>
            </a:r>
            <a:r>
              <a:rPr lang="en" sz="1200">
                <a:solidFill>
                  <a:srgbClr val="000000"/>
                </a:solidFill>
                <a:highlight>
                  <a:srgbClr val="FFFFFF"/>
                </a:highlight>
                <a:latin typeface="Courier New"/>
                <a:ea typeface="Courier New"/>
                <a:cs typeface="Courier New"/>
                <a:sym typeface="Courier New"/>
              </a:rPr>
              <a:t>NULL</a:t>
            </a:r>
            <a:r>
              <a:rPr lang="en" sz="1200">
                <a:solidFill>
                  <a:srgbClr val="555555"/>
                </a:solidFill>
                <a:highlight>
                  <a:srgbClr val="FFFFFF"/>
                </a:highlight>
                <a:latin typeface="Arial"/>
                <a:ea typeface="Arial"/>
                <a:cs typeface="Arial"/>
                <a:sym typeface="Arial"/>
              </a:rPr>
              <a:t>. Otherwise, </a:t>
            </a:r>
            <a:r>
              <a:rPr b="1" i="1" lang="en" sz="1200">
                <a:solidFill>
                  <a:srgbClr val="555555"/>
                </a:solidFill>
                <a:highlight>
                  <a:srgbClr val="FFFFFF"/>
                </a:highlight>
                <a:latin typeface="Courier New"/>
                <a:ea typeface="Courier New"/>
                <a:cs typeface="Courier New"/>
                <a:sym typeface="Courier New"/>
              </a:rPr>
              <a:t>escape_char</a:t>
            </a:r>
            <a:r>
              <a:rPr lang="en" sz="1200">
                <a:solidFill>
                  <a:srgbClr val="555555"/>
                </a:solidFill>
                <a:highlight>
                  <a:srgbClr val="FFFFFF"/>
                </a:highlight>
                <a:latin typeface="Arial"/>
                <a:ea typeface="Arial"/>
                <a:cs typeface="Arial"/>
                <a:sym typeface="Arial"/>
              </a:rPr>
              <a:t> must be a constant that is empty or one character.</a:t>
            </a:r>
          </a:p>
          <a:p>
            <a:pPr lvl="0" rtl="0">
              <a:lnSpc>
                <a:spcPct val="100000"/>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p:txBody>
      </p:sp>
      <p:sp>
        <p:nvSpPr>
          <p:cNvPr id="344" name="Shape 34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8" name="Shape 348"/>
        <p:cNvGrpSpPr/>
        <p:nvPr/>
      </p:nvGrpSpPr>
      <p:grpSpPr>
        <a:xfrm>
          <a:off x="0" y="0"/>
          <a:ext cx="0" cy="0"/>
          <a:chOff x="0" y="0"/>
          <a:chExt cx="0" cy="0"/>
        </a:xfrm>
      </p:grpSpPr>
      <p:sp>
        <p:nvSpPr>
          <p:cNvPr id="349" name="Shape 349"/>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Functions that modify JSON data</a:t>
            </a:r>
          </a:p>
        </p:txBody>
      </p:sp>
      <p:sp>
        <p:nvSpPr>
          <p:cNvPr id="350" name="Shape 350"/>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 </a:t>
            </a:r>
            <a:r>
              <a:rPr lang="en" sz="1400" u="sng">
                <a:solidFill>
                  <a:srgbClr val="000000"/>
                </a:solidFill>
                <a:highlight>
                  <a:srgbClr val="FFFFFF"/>
                </a:highlight>
                <a:latin typeface="Courier New"/>
                <a:ea typeface="Courier New"/>
                <a:cs typeface="Courier New"/>
                <a:sym typeface="Courier New"/>
                <a:hlinkClick r:id="rId3"/>
              </a:rPr>
              <a:t>JSON_ARRAY_APPEND(</a:t>
            </a:r>
            <a:r>
              <a:rPr b="1" i="1" lang="en" sz="1400" u="sng">
                <a:solidFill>
                  <a:srgbClr val="000000"/>
                </a:solidFill>
                <a:highlight>
                  <a:srgbClr val="FFFFFF"/>
                </a:highlight>
                <a:latin typeface="Courier New"/>
                <a:ea typeface="Courier New"/>
                <a:cs typeface="Courier New"/>
                <a:sym typeface="Courier New"/>
                <a:hlinkClick r:id="rId4"/>
              </a:rPr>
              <a:t>json_doc</a:t>
            </a:r>
            <a:r>
              <a:rPr lang="en" sz="1400" u="sng">
                <a:solidFill>
                  <a:srgbClr val="000000"/>
                </a:solidFill>
                <a:highlight>
                  <a:srgbClr val="FFFFFF"/>
                </a:highlight>
                <a:latin typeface="Courier New"/>
                <a:ea typeface="Courier New"/>
                <a:cs typeface="Courier New"/>
                <a:sym typeface="Courier New"/>
                <a:hlinkClick r:id="rId5"/>
              </a:rPr>
              <a:t>, </a:t>
            </a:r>
            <a:r>
              <a:rPr b="1" i="1" lang="en" sz="1400" u="sng">
                <a:solidFill>
                  <a:srgbClr val="000000"/>
                </a:solidFill>
                <a:highlight>
                  <a:srgbClr val="FFFFFF"/>
                </a:highlight>
                <a:latin typeface="Courier New"/>
                <a:ea typeface="Courier New"/>
                <a:cs typeface="Courier New"/>
                <a:sym typeface="Courier New"/>
                <a:hlinkClick r:id="rId6"/>
              </a:rPr>
              <a:t>path</a:t>
            </a:r>
            <a:r>
              <a:rPr lang="en" sz="1400" u="sng">
                <a:solidFill>
                  <a:srgbClr val="000000"/>
                </a:solidFill>
                <a:highlight>
                  <a:srgbClr val="FFFFFF"/>
                </a:highlight>
                <a:latin typeface="Courier New"/>
                <a:ea typeface="Courier New"/>
                <a:cs typeface="Courier New"/>
                <a:sym typeface="Courier New"/>
                <a:hlinkClick r:id="rId7"/>
              </a:rPr>
              <a:t>, </a:t>
            </a:r>
            <a:r>
              <a:rPr b="1" i="1" lang="en" sz="1400" u="sng">
                <a:solidFill>
                  <a:srgbClr val="000000"/>
                </a:solidFill>
                <a:highlight>
                  <a:srgbClr val="FFFFFF"/>
                </a:highlight>
                <a:latin typeface="Courier New"/>
                <a:ea typeface="Courier New"/>
                <a:cs typeface="Courier New"/>
                <a:sym typeface="Courier New"/>
                <a:hlinkClick r:id="rId8"/>
              </a:rPr>
              <a:t>val</a:t>
            </a:r>
            <a:r>
              <a:rPr lang="en" sz="1400" u="sng">
                <a:solidFill>
                  <a:srgbClr val="000000"/>
                </a:solidFill>
                <a:highlight>
                  <a:srgbClr val="FFFFFF"/>
                </a:highlight>
                <a:latin typeface="Courier New"/>
                <a:ea typeface="Courier New"/>
                <a:cs typeface="Courier New"/>
                <a:sym typeface="Courier New"/>
                <a:hlinkClick r:id="rId9"/>
              </a:rPr>
              <a:t>[, </a:t>
            </a:r>
            <a:r>
              <a:rPr b="1" i="1" lang="en" sz="1400" u="sng">
                <a:solidFill>
                  <a:srgbClr val="000000"/>
                </a:solidFill>
                <a:highlight>
                  <a:srgbClr val="FFFFFF"/>
                </a:highlight>
                <a:latin typeface="Courier New"/>
                <a:ea typeface="Courier New"/>
                <a:cs typeface="Courier New"/>
                <a:sym typeface="Courier New"/>
                <a:hlinkClick r:id="rId10"/>
              </a:rPr>
              <a:t>path</a:t>
            </a:r>
            <a:r>
              <a:rPr lang="en" sz="1400" u="sng">
                <a:solidFill>
                  <a:srgbClr val="000000"/>
                </a:solidFill>
                <a:highlight>
                  <a:srgbClr val="FFFFFF"/>
                </a:highlight>
                <a:latin typeface="Courier New"/>
                <a:ea typeface="Courier New"/>
                <a:cs typeface="Courier New"/>
                <a:sym typeface="Courier New"/>
                <a:hlinkClick r:id="rId11"/>
              </a:rPr>
              <a:t>, </a:t>
            </a:r>
            <a:r>
              <a:rPr b="1" i="1" lang="en" sz="1400" u="sng">
                <a:solidFill>
                  <a:srgbClr val="000000"/>
                </a:solidFill>
                <a:highlight>
                  <a:srgbClr val="FFFFFF"/>
                </a:highlight>
                <a:latin typeface="Courier New"/>
                <a:ea typeface="Courier New"/>
                <a:cs typeface="Courier New"/>
                <a:sym typeface="Courier New"/>
                <a:hlinkClick r:id="rId12"/>
              </a:rPr>
              <a:t>val</a:t>
            </a:r>
            <a:r>
              <a:rPr lang="en" sz="1400" u="sng">
                <a:solidFill>
                  <a:srgbClr val="000000"/>
                </a:solidFill>
                <a:highlight>
                  <a:srgbClr val="FFFFFF"/>
                </a:highlight>
                <a:latin typeface="Courier New"/>
                <a:ea typeface="Courier New"/>
                <a:cs typeface="Courier New"/>
                <a:sym typeface="Courier New"/>
                <a:hlinkClick r:id="rId13"/>
              </a:rPr>
              <a:t>] ...)</a:t>
            </a:r>
          </a:p>
          <a:p>
            <a:pPr indent="-317500" lvl="0" marL="749300" rtl="0">
              <a:lnSpc>
                <a:spcPct val="100000"/>
              </a:lnSpc>
              <a:spcBef>
                <a:spcPts val="0"/>
              </a:spcBef>
              <a:spcAft>
                <a:spcPts val="1100"/>
              </a:spcAft>
              <a:buClr>
                <a:srgbClr val="555555"/>
              </a:buClr>
              <a:buSzPct val="100000"/>
              <a:buFont typeface="Arial"/>
            </a:pPr>
            <a:r>
              <a:rPr lang="en" sz="1400">
                <a:solidFill>
                  <a:srgbClr val="555555"/>
                </a:solidFill>
                <a:highlight>
                  <a:srgbClr val="FFFFFF"/>
                </a:highlight>
                <a:latin typeface="Arial"/>
                <a:ea typeface="Arial"/>
                <a:cs typeface="Arial"/>
                <a:sym typeface="Arial"/>
              </a:rPr>
              <a:t>Appends values to the end of the indicated arrays within a JSON document and returns the result. Returns </a:t>
            </a:r>
            <a:r>
              <a:rPr lang="en" sz="1400">
                <a:solidFill>
                  <a:srgbClr val="000000"/>
                </a:solidFill>
                <a:highlight>
                  <a:srgbClr val="FFFFFF"/>
                </a:highlight>
                <a:latin typeface="Courier New"/>
                <a:ea typeface="Courier New"/>
                <a:cs typeface="Courier New"/>
                <a:sym typeface="Courier New"/>
              </a:rPr>
              <a:t>NULL</a:t>
            </a:r>
            <a:r>
              <a:rPr lang="en" sz="1400">
                <a:solidFill>
                  <a:srgbClr val="555555"/>
                </a:solidFill>
                <a:highlight>
                  <a:srgbClr val="FFFFFF"/>
                </a:highlight>
                <a:latin typeface="Arial"/>
                <a:ea typeface="Arial"/>
                <a:cs typeface="Arial"/>
                <a:sym typeface="Arial"/>
              </a:rPr>
              <a:t> if any argument is </a:t>
            </a:r>
            <a:r>
              <a:rPr lang="en" sz="1400">
                <a:solidFill>
                  <a:srgbClr val="000000"/>
                </a:solidFill>
                <a:highlight>
                  <a:srgbClr val="FFFFFF"/>
                </a:highlight>
                <a:latin typeface="Courier New"/>
                <a:ea typeface="Courier New"/>
                <a:cs typeface="Courier New"/>
                <a:sym typeface="Courier New"/>
              </a:rPr>
              <a:t>NULL</a:t>
            </a:r>
            <a:r>
              <a:rPr lang="en" sz="1400">
                <a:solidFill>
                  <a:srgbClr val="555555"/>
                </a:solidFill>
                <a:highlight>
                  <a:srgbClr val="FFFFFF"/>
                </a:highlight>
                <a:latin typeface="Arial"/>
                <a:ea typeface="Arial"/>
                <a:cs typeface="Arial"/>
                <a:sym typeface="Arial"/>
              </a:rPr>
              <a:t>. An error occurs if the </a:t>
            </a:r>
            <a:r>
              <a:rPr b="1" i="1" lang="en" sz="1400">
                <a:solidFill>
                  <a:srgbClr val="555555"/>
                </a:solidFill>
                <a:highlight>
                  <a:srgbClr val="FFFFFF"/>
                </a:highlight>
                <a:latin typeface="Courier New"/>
                <a:ea typeface="Courier New"/>
                <a:cs typeface="Courier New"/>
                <a:sym typeface="Courier New"/>
              </a:rPr>
              <a:t>json_doc</a:t>
            </a:r>
            <a:r>
              <a:rPr lang="en" sz="1400">
                <a:solidFill>
                  <a:srgbClr val="555555"/>
                </a:solidFill>
                <a:highlight>
                  <a:srgbClr val="FFFFFF"/>
                </a:highlight>
                <a:latin typeface="Arial"/>
                <a:ea typeface="Arial"/>
                <a:cs typeface="Arial"/>
                <a:sym typeface="Arial"/>
              </a:rPr>
              <a:t> argument is not a valid JSON document or any </a:t>
            </a:r>
            <a:r>
              <a:rPr b="1" i="1" lang="en" sz="1400">
                <a:solidFill>
                  <a:srgbClr val="555555"/>
                </a:solidFill>
                <a:highlight>
                  <a:srgbClr val="FFFFFF"/>
                </a:highlight>
                <a:latin typeface="Courier New"/>
                <a:ea typeface="Courier New"/>
                <a:cs typeface="Courier New"/>
                <a:sym typeface="Courier New"/>
              </a:rPr>
              <a:t>path</a:t>
            </a:r>
            <a:r>
              <a:rPr lang="en" sz="1400">
                <a:solidFill>
                  <a:srgbClr val="555555"/>
                </a:solidFill>
                <a:highlight>
                  <a:srgbClr val="FFFFFF"/>
                </a:highlight>
                <a:latin typeface="Arial"/>
                <a:ea typeface="Arial"/>
                <a:cs typeface="Arial"/>
                <a:sym typeface="Arial"/>
              </a:rPr>
              <a:t> argument is not a valid path expression or contains a </a:t>
            </a:r>
            <a:r>
              <a:rPr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or</a:t>
            </a:r>
            <a:r>
              <a:rPr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wildcard.</a:t>
            </a:r>
          </a:p>
          <a:p>
            <a:pPr indent="-317500" lvl="0" marL="749300" rtl="0">
              <a:lnSpc>
                <a:spcPct val="100000"/>
              </a:lnSpc>
              <a:spcBef>
                <a:spcPts val="0"/>
              </a:spcBef>
              <a:spcAft>
                <a:spcPts val="1100"/>
              </a:spcAft>
              <a:buClr>
                <a:srgbClr val="555555"/>
              </a:buClr>
              <a:buSzPct val="100000"/>
              <a:buFont typeface="Arial"/>
            </a:pPr>
            <a:r>
              <a:rPr lang="en" sz="1400">
                <a:solidFill>
                  <a:srgbClr val="555555"/>
                </a:solidFill>
                <a:highlight>
                  <a:srgbClr val="FFFFFF"/>
                </a:highlight>
                <a:latin typeface="Arial"/>
                <a:ea typeface="Arial"/>
                <a:cs typeface="Arial"/>
                <a:sym typeface="Arial"/>
              </a:rPr>
              <a:t>The path/value pairs are evaluated left to right. The document produced by evaluating one pair becomes the new value against which the next pair is evaluated.</a:t>
            </a:r>
          </a:p>
          <a:p>
            <a:pPr indent="-317500" lvl="0" marL="749300" rtl="0">
              <a:lnSpc>
                <a:spcPct val="100000"/>
              </a:lnSpc>
              <a:spcBef>
                <a:spcPts val="0"/>
              </a:spcBef>
              <a:spcAft>
                <a:spcPts val="1100"/>
              </a:spcAft>
              <a:buClr>
                <a:srgbClr val="555555"/>
              </a:buClr>
              <a:buSzPct val="100000"/>
              <a:buFont typeface="Arial"/>
            </a:pPr>
            <a:r>
              <a:rPr lang="en" sz="1400">
                <a:solidFill>
                  <a:srgbClr val="555555"/>
                </a:solidFill>
                <a:highlight>
                  <a:srgbClr val="FFFFFF"/>
                </a:highlight>
                <a:latin typeface="Arial"/>
                <a:ea typeface="Arial"/>
                <a:cs typeface="Arial"/>
                <a:sym typeface="Arial"/>
              </a:rPr>
              <a:t>If a path selects a scalar or object value, that value is autowrapped within an array and the new value is added to that array. Pairs for which the path does not identify any value in the JSON document are ignored.</a:t>
            </a:r>
          </a:p>
          <a:p>
            <a:pPr lvl="0">
              <a:spcBef>
                <a:spcPts val="0"/>
              </a:spcBef>
              <a:buNone/>
            </a:pPr>
            <a:r>
              <a:t/>
            </a:r>
            <a:endParaRPr/>
          </a:p>
        </p:txBody>
      </p:sp>
      <p:sp>
        <p:nvSpPr>
          <p:cNvPr id="351" name="Shape 35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5" name="Shape 355"/>
        <p:cNvGrpSpPr/>
        <p:nvPr/>
      </p:nvGrpSpPr>
      <p:grpSpPr>
        <a:xfrm>
          <a:off x="0" y="0"/>
          <a:ext cx="0" cy="0"/>
          <a:chOff x="0" y="0"/>
          <a:chExt cx="0" cy="0"/>
        </a:xfrm>
      </p:grpSpPr>
      <p:sp>
        <p:nvSpPr>
          <p:cNvPr id="356" name="Shape 356"/>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that modify JSON data</a:t>
            </a:r>
          </a:p>
        </p:txBody>
      </p:sp>
      <p:sp>
        <p:nvSpPr>
          <p:cNvPr id="357" name="Shape 357"/>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 </a:t>
            </a:r>
            <a:r>
              <a:rPr lang="en" sz="1000">
                <a:solidFill>
                  <a:srgbClr val="555555"/>
                </a:solidFill>
                <a:highlight>
                  <a:srgbClr val="FFFFFF"/>
                </a:highlight>
                <a:latin typeface="Arial"/>
                <a:ea typeface="Arial"/>
                <a:cs typeface="Arial"/>
                <a:sym typeface="Arial"/>
              </a:rPr>
              <a:t> </a:t>
            </a:r>
            <a:r>
              <a:rPr lang="en" sz="1400" u="sng">
                <a:solidFill>
                  <a:srgbClr val="000000"/>
                </a:solidFill>
                <a:highlight>
                  <a:srgbClr val="FFFFFF"/>
                </a:highlight>
                <a:latin typeface="Courier New"/>
                <a:ea typeface="Courier New"/>
                <a:cs typeface="Courier New"/>
                <a:sym typeface="Courier New"/>
                <a:hlinkClick r:id="rId3"/>
              </a:rPr>
              <a:t>JSON_ARRAY_INSERT(</a:t>
            </a:r>
            <a:r>
              <a:rPr b="1" i="1" lang="en" sz="1400" u="sng">
                <a:solidFill>
                  <a:srgbClr val="000000"/>
                </a:solidFill>
                <a:highlight>
                  <a:srgbClr val="FFFFFF"/>
                </a:highlight>
                <a:latin typeface="Courier New"/>
                <a:ea typeface="Courier New"/>
                <a:cs typeface="Courier New"/>
                <a:sym typeface="Courier New"/>
                <a:hlinkClick r:id="rId4"/>
              </a:rPr>
              <a:t>json_doc</a:t>
            </a:r>
            <a:r>
              <a:rPr lang="en" sz="1400" u="sng">
                <a:solidFill>
                  <a:srgbClr val="000000"/>
                </a:solidFill>
                <a:highlight>
                  <a:srgbClr val="FFFFFF"/>
                </a:highlight>
                <a:latin typeface="Courier New"/>
                <a:ea typeface="Courier New"/>
                <a:cs typeface="Courier New"/>
                <a:sym typeface="Courier New"/>
                <a:hlinkClick r:id="rId5"/>
              </a:rPr>
              <a:t>, </a:t>
            </a:r>
            <a:r>
              <a:rPr b="1" i="1" lang="en" sz="1400" u="sng">
                <a:solidFill>
                  <a:srgbClr val="000000"/>
                </a:solidFill>
                <a:highlight>
                  <a:srgbClr val="FFFFFF"/>
                </a:highlight>
                <a:latin typeface="Courier New"/>
                <a:ea typeface="Courier New"/>
                <a:cs typeface="Courier New"/>
                <a:sym typeface="Courier New"/>
                <a:hlinkClick r:id="rId6"/>
              </a:rPr>
              <a:t>path</a:t>
            </a:r>
            <a:r>
              <a:rPr lang="en" sz="1400" u="sng">
                <a:solidFill>
                  <a:srgbClr val="000000"/>
                </a:solidFill>
                <a:highlight>
                  <a:srgbClr val="FFFFFF"/>
                </a:highlight>
                <a:latin typeface="Courier New"/>
                <a:ea typeface="Courier New"/>
                <a:cs typeface="Courier New"/>
                <a:sym typeface="Courier New"/>
                <a:hlinkClick r:id="rId7"/>
              </a:rPr>
              <a:t>, </a:t>
            </a:r>
            <a:r>
              <a:rPr b="1" i="1" lang="en" sz="1400" u="sng">
                <a:solidFill>
                  <a:srgbClr val="000000"/>
                </a:solidFill>
                <a:highlight>
                  <a:srgbClr val="FFFFFF"/>
                </a:highlight>
                <a:latin typeface="Courier New"/>
                <a:ea typeface="Courier New"/>
                <a:cs typeface="Courier New"/>
                <a:sym typeface="Courier New"/>
                <a:hlinkClick r:id="rId8"/>
              </a:rPr>
              <a:t>val</a:t>
            </a:r>
            <a:r>
              <a:rPr lang="en" sz="1400" u="sng">
                <a:solidFill>
                  <a:srgbClr val="000000"/>
                </a:solidFill>
                <a:highlight>
                  <a:srgbClr val="FFFFFF"/>
                </a:highlight>
                <a:latin typeface="Courier New"/>
                <a:ea typeface="Courier New"/>
                <a:cs typeface="Courier New"/>
                <a:sym typeface="Courier New"/>
                <a:hlinkClick r:id="rId9"/>
              </a:rPr>
              <a:t>[, </a:t>
            </a:r>
            <a:r>
              <a:rPr b="1" i="1" lang="en" sz="1400" u="sng">
                <a:solidFill>
                  <a:srgbClr val="000000"/>
                </a:solidFill>
                <a:highlight>
                  <a:srgbClr val="FFFFFF"/>
                </a:highlight>
                <a:latin typeface="Courier New"/>
                <a:ea typeface="Courier New"/>
                <a:cs typeface="Courier New"/>
                <a:sym typeface="Courier New"/>
                <a:hlinkClick r:id="rId10"/>
              </a:rPr>
              <a:t>path</a:t>
            </a:r>
            <a:r>
              <a:rPr lang="en" sz="1400" u="sng">
                <a:solidFill>
                  <a:srgbClr val="000000"/>
                </a:solidFill>
                <a:highlight>
                  <a:srgbClr val="FFFFFF"/>
                </a:highlight>
                <a:latin typeface="Courier New"/>
                <a:ea typeface="Courier New"/>
                <a:cs typeface="Courier New"/>
                <a:sym typeface="Courier New"/>
                <a:hlinkClick r:id="rId11"/>
              </a:rPr>
              <a:t>, </a:t>
            </a:r>
            <a:r>
              <a:rPr b="1" i="1" lang="en" sz="1400" u="sng">
                <a:solidFill>
                  <a:srgbClr val="000000"/>
                </a:solidFill>
                <a:highlight>
                  <a:srgbClr val="FFFFFF"/>
                </a:highlight>
                <a:latin typeface="Courier New"/>
                <a:ea typeface="Courier New"/>
                <a:cs typeface="Courier New"/>
                <a:sym typeface="Courier New"/>
                <a:hlinkClick r:id="rId12"/>
              </a:rPr>
              <a:t>val</a:t>
            </a:r>
            <a:r>
              <a:rPr lang="en" sz="1400" u="sng">
                <a:solidFill>
                  <a:srgbClr val="000000"/>
                </a:solidFill>
                <a:highlight>
                  <a:srgbClr val="FFFFFF"/>
                </a:highlight>
                <a:latin typeface="Courier New"/>
                <a:ea typeface="Courier New"/>
                <a:cs typeface="Courier New"/>
                <a:sym typeface="Courier New"/>
                <a:hlinkClick r:id="rId13"/>
              </a:rPr>
              <a:t>] ...)</a:t>
            </a:r>
          </a:p>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Updates a JSON document, inserting into an array within the document and returning the modified document. Returns </a:t>
            </a:r>
            <a:r>
              <a:rPr lang="en" sz="1400">
                <a:solidFill>
                  <a:srgbClr val="000000"/>
                </a:solidFill>
                <a:highlight>
                  <a:srgbClr val="FFFFFF"/>
                </a:highlight>
                <a:latin typeface="Courier New"/>
                <a:ea typeface="Courier New"/>
                <a:cs typeface="Courier New"/>
                <a:sym typeface="Courier New"/>
              </a:rPr>
              <a:t>NULL</a:t>
            </a:r>
            <a:r>
              <a:rPr lang="en" sz="1400">
                <a:solidFill>
                  <a:srgbClr val="555555"/>
                </a:solidFill>
                <a:highlight>
                  <a:srgbClr val="FFFFFF"/>
                </a:highlight>
                <a:latin typeface="Arial"/>
                <a:ea typeface="Arial"/>
                <a:cs typeface="Arial"/>
                <a:sym typeface="Arial"/>
              </a:rPr>
              <a:t> if any argument is </a:t>
            </a:r>
            <a:r>
              <a:rPr lang="en" sz="1400">
                <a:solidFill>
                  <a:srgbClr val="000000"/>
                </a:solidFill>
                <a:highlight>
                  <a:srgbClr val="FFFFFF"/>
                </a:highlight>
                <a:latin typeface="Courier New"/>
                <a:ea typeface="Courier New"/>
                <a:cs typeface="Courier New"/>
                <a:sym typeface="Courier New"/>
              </a:rPr>
              <a:t>NULL</a:t>
            </a:r>
            <a:r>
              <a:rPr lang="en" sz="1400">
                <a:solidFill>
                  <a:srgbClr val="555555"/>
                </a:solidFill>
                <a:highlight>
                  <a:srgbClr val="FFFFFF"/>
                </a:highlight>
                <a:latin typeface="Arial"/>
                <a:ea typeface="Arial"/>
                <a:cs typeface="Arial"/>
                <a:sym typeface="Arial"/>
              </a:rPr>
              <a:t>. An error occurs if the </a:t>
            </a:r>
            <a:r>
              <a:rPr b="1" i="1" lang="en" sz="1400">
                <a:solidFill>
                  <a:srgbClr val="555555"/>
                </a:solidFill>
                <a:highlight>
                  <a:srgbClr val="FFFFFF"/>
                </a:highlight>
                <a:latin typeface="Courier New"/>
                <a:ea typeface="Courier New"/>
                <a:cs typeface="Courier New"/>
                <a:sym typeface="Courier New"/>
              </a:rPr>
              <a:t>json_doc</a:t>
            </a:r>
            <a:r>
              <a:rPr lang="en" sz="1400">
                <a:solidFill>
                  <a:srgbClr val="555555"/>
                </a:solidFill>
                <a:highlight>
                  <a:srgbClr val="FFFFFF"/>
                </a:highlight>
                <a:latin typeface="Arial"/>
                <a:ea typeface="Arial"/>
                <a:cs typeface="Arial"/>
                <a:sym typeface="Arial"/>
              </a:rPr>
              <a:t> argument is not a valid JSON document or any </a:t>
            </a:r>
            <a:r>
              <a:rPr b="1" i="1" lang="en" sz="1400">
                <a:solidFill>
                  <a:srgbClr val="555555"/>
                </a:solidFill>
                <a:highlight>
                  <a:srgbClr val="FFFFFF"/>
                </a:highlight>
                <a:latin typeface="Courier New"/>
                <a:ea typeface="Courier New"/>
                <a:cs typeface="Courier New"/>
                <a:sym typeface="Courier New"/>
              </a:rPr>
              <a:t>path</a:t>
            </a:r>
            <a:r>
              <a:rPr lang="en" sz="1400">
                <a:solidFill>
                  <a:srgbClr val="555555"/>
                </a:solidFill>
                <a:highlight>
                  <a:srgbClr val="FFFFFF"/>
                </a:highlight>
                <a:latin typeface="Arial"/>
                <a:ea typeface="Arial"/>
                <a:cs typeface="Arial"/>
                <a:sym typeface="Arial"/>
              </a:rPr>
              <a:t> argument is not a valid path expression or contains a </a:t>
            </a:r>
            <a:r>
              <a:rPr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or </a:t>
            </a:r>
            <a:r>
              <a:rPr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wildcard or does not end with an array element identifier.</a:t>
            </a:r>
          </a:p>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The path/value pairs are evaluated left to right. The document produced by evaluating one pair becomes the new value against which the next pair is evaluated.</a:t>
            </a:r>
          </a:p>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Pairs for which the path does not identify any array in the JSON document are ignored. If a path identifies an array element, the corresponding value is inserted at that element position, shifting any following values to the right. If a path identifies an array position past the end of an array, the value is inserted at the end of the array.</a:t>
            </a: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p:txBody>
      </p:sp>
      <p:sp>
        <p:nvSpPr>
          <p:cNvPr id="358" name="Shape 35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2" name="Shape 362"/>
        <p:cNvGrpSpPr/>
        <p:nvPr/>
      </p:nvGrpSpPr>
      <p:grpSpPr>
        <a:xfrm>
          <a:off x="0" y="0"/>
          <a:ext cx="0" cy="0"/>
          <a:chOff x="0" y="0"/>
          <a:chExt cx="0" cy="0"/>
        </a:xfrm>
      </p:grpSpPr>
      <p:sp>
        <p:nvSpPr>
          <p:cNvPr id="363" name="Shape 363"/>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that modify JSON data</a:t>
            </a:r>
          </a:p>
        </p:txBody>
      </p:sp>
      <p:sp>
        <p:nvSpPr>
          <p:cNvPr id="364" name="Shape 364"/>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 </a:t>
            </a:r>
            <a:r>
              <a:rPr lang="en" sz="1400" u="sng">
                <a:solidFill>
                  <a:srgbClr val="000000"/>
                </a:solidFill>
                <a:highlight>
                  <a:srgbClr val="FFFFFF"/>
                </a:highlight>
                <a:latin typeface="Courier New"/>
                <a:ea typeface="Courier New"/>
                <a:cs typeface="Courier New"/>
                <a:sym typeface="Courier New"/>
                <a:hlinkClick r:id="rId3"/>
              </a:rPr>
              <a:t>JSON_INSERT(</a:t>
            </a:r>
            <a:r>
              <a:rPr b="1" i="1" lang="en" sz="1400" u="sng">
                <a:solidFill>
                  <a:srgbClr val="000000"/>
                </a:solidFill>
                <a:highlight>
                  <a:srgbClr val="FFFFFF"/>
                </a:highlight>
                <a:latin typeface="Courier New"/>
                <a:ea typeface="Courier New"/>
                <a:cs typeface="Courier New"/>
                <a:sym typeface="Courier New"/>
                <a:hlinkClick r:id="rId4"/>
              </a:rPr>
              <a:t>json_doc</a:t>
            </a:r>
            <a:r>
              <a:rPr lang="en" sz="1400" u="sng">
                <a:solidFill>
                  <a:srgbClr val="000000"/>
                </a:solidFill>
                <a:highlight>
                  <a:srgbClr val="FFFFFF"/>
                </a:highlight>
                <a:latin typeface="Courier New"/>
                <a:ea typeface="Courier New"/>
                <a:cs typeface="Courier New"/>
                <a:sym typeface="Courier New"/>
                <a:hlinkClick r:id="rId5"/>
              </a:rPr>
              <a:t>, </a:t>
            </a:r>
            <a:r>
              <a:rPr b="1" i="1" lang="en" sz="1400" u="sng">
                <a:solidFill>
                  <a:srgbClr val="000000"/>
                </a:solidFill>
                <a:highlight>
                  <a:srgbClr val="FFFFFF"/>
                </a:highlight>
                <a:latin typeface="Courier New"/>
                <a:ea typeface="Courier New"/>
                <a:cs typeface="Courier New"/>
                <a:sym typeface="Courier New"/>
                <a:hlinkClick r:id="rId6"/>
              </a:rPr>
              <a:t>path</a:t>
            </a:r>
            <a:r>
              <a:rPr lang="en" sz="1400" u="sng">
                <a:solidFill>
                  <a:srgbClr val="000000"/>
                </a:solidFill>
                <a:highlight>
                  <a:srgbClr val="FFFFFF"/>
                </a:highlight>
                <a:latin typeface="Courier New"/>
                <a:ea typeface="Courier New"/>
                <a:cs typeface="Courier New"/>
                <a:sym typeface="Courier New"/>
                <a:hlinkClick r:id="rId7"/>
              </a:rPr>
              <a:t>, </a:t>
            </a:r>
            <a:r>
              <a:rPr b="1" i="1" lang="en" sz="1400" u="sng">
                <a:solidFill>
                  <a:srgbClr val="000000"/>
                </a:solidFill>
                <a:highlight>
                  <a:srgbClr val="FFFFFF"/>
                </a:highlight>
                <a:latin typeface="Courier New"/>
                <a:ea typeface="Courier New"/>
                <a:cs typeface="Courier New"/>
                <a:sym typeface="Courier New"/>
                <a:hlinkClick r:id="rId8"/>
              </a:rPr>
              <a:t>val</a:t>
            </a:r>
            <a:r>
              <a:rPr lang="en" sz="1400" u="sng">
                <a:solidFill>
                  <a:srgbClr val="000000"/>
                </a:solidFill>
                <a:highlight>
                  <a:srgbClr val="FFFFFF"/>
                </a:highlight>
                <a:latin typeface="Courier New"/>
                <a:ea typeface="Courier New"/>
                <a:cs typeface="Courier New"/>
                <a:sym typeface="Courier New"/>
                <a:hlinkClick r:id="rId9"/>
              </a:rPr>
              <a:t>[, </a:t>
            </a:r>
            <a:r>
              <a:rPr b="1" i="1" lang="en" sz="1400" u="sng">
                <a:solidFill>
                  <a:srgbClr val="000000"/>
                </a:solidFill>
                <a:highlight>
                  <a:srgbClr val="FFFFFF"/>
                </a:highlight>
                <a:latin typeface="Courier New"/>
                <a:ea typeface="Courier New"/>
                <a:cs typeface="Courier New"/>
                <a:sym typeface="Courier New"/>
                <a:hlinkClick r:id="rId10"/>
              </a:rPr>
              <a:t>path</a:t>
            </a:r>
            <a:r>
              <a:rPr lang="en" sz="1400" u="sng">
                <a:solidFill>
                  <a:srgbClr val="000000"/>
                </a:solidFill>
                <a:highlight>
                  <a:srgbClr val="FFFFFF"/>
                </a:highlight>
                <a:latin typeface="Courier New"/>
                <a:ea typeface="Courier New"/>
                <a:cs typeface="Courier New"/>
                <a:sym typeface="Courier New"/>
                <a:hlinkClick r:id="rId11"/>
              </a:rPr>
              <a:t>, </a:t>
            </a:r>
            <a:r>
              <a:rPr b="1" i="1" lang="en" sz="1400" u="sng">
                <a:solidFill>
                  <a:srgbClr val="000000"/>
                </a:solidFill>
                <a:highlight>
                  <a:srgbClr val="FFFFFF"/>
                </a:highlight>
                <a:latin typeface="Courier New"/>
                <a:ea typeface="Courier New"/>
                <a:cs typeface="Courier New"/>
                <a:sym typeface="Courier New"/>
                <a:hlinkClick r:id="rId12"/>
              </a:rPr>
              <a:t>val</a:t>
            </a:r>
            <a:r>
              <a:rPr lang="en" sz="1400" u="sng">
                <a:solidFill>
                  <a:srgbClr val="000000"/>
                </a:solidFill>
                <a:highlight>
                  <a:srgbClr val="FFFFFF"/>
                </a:highlight>
                <a:latin typeface="Courier New"/>
                <a:ea typeface="Courier New"/>
                <a:cs typeface="Courier New"/>
                <a:sym typeface="Courier New"/>
                <a:hlinkClick r:id="rId13"/>
              </a:rPr>
              <a:t>] ...)</a:t>
            </a:r>
          </a:p>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Inserts data into a JSON document and returns the result. Returns </a:t>
            </a:r>
            <a:r>
              <a:rPr lang="en" sz="1400">
                <a:solidFill>
                  <a:srgbClr val="000000"/>
                </a:solidFill>
                <a:highlight>
                  <a:srgbClr val="FFFFFF"/>
                </a:highlight>
                <a:latin typeface="Courier New"/>
                <a:ea typeface="Courier New"/>
                <a:cs typeface="Courier New"/>
                <a:sym typeface="Courier New"/>
              </a:rPr>
              <a:t>NULL</a:t>
            </a:r>
            <a:r>
              <a:rPr lang="en" sz="1400">
                <a:solidFill>
                  <a:srgbClr val="555555"/>
                </a:solidFill>
                <a:highlight>
                  <a:srgbClr val="FFFFFF"/>
                </a:highlight>
                <a:latin typeface="Arial"/>
                <a:ea typeface="Arial"/>
                <a:cs typeface="Arial"/>
                <a:sym typeface="Arial"/>
              </a:rPr>
              <a:t> if any argument is </a:t>
            </a:r>
            <a:r>
              <a:rPr lang="en" sz="1400">
                <a:solidFill>
                  <a:srgbClr val="000000"/>
                </a:solidFill>
                <a:highlight>
                  <a:srgbClr val="FFFFFF"/>
                </a:highlight>
                <a:latin typeface="Courier New"/>
                <a:ea typeface="Courier New"/>
                <a:cs typeface="Courier New"/>
                <a:sym typeface="Courier New"/>
              </a:rPr>
              <a:t>NULL</a:t>
            </a:r>
            <a:r>
              <a:rPr lang="en" sz="1400">
                <a:solidFill>
                  <a:srgbClr val="555555"/>
                </a:solidFill>
                <a:highlight>
                  <a:srgbClr val="FFFFFF"/>
                </a:highlight>
                <a:latin typeface="Arial"/>
                <a:ea typeface="Arial"/>
                <a:cs typeface="Arial"/>
                <a:sym typeface="Arial"/>
              </a:rPr>
              <a:t>. An error occurs if the </a:t>
            </a:r>
            <a:r>
              <a:rPr b="1" i="1" lang="en" sz="1400">
                <a:solidFill>
                  <a:srgbClr val="555555"/>
                </a:solidFill>
                <a:highlight>
                  <a:srgbClr val="FFFFFF"/>
                </a:highlight>
                <a:latin typeface="Courier New"/>
                <a:ea typeface="Courier New"/>
                <a:cs typeface="Courier New"/>
                <a:sym typeface="Courier New"/>
              </a:rPr>
              <a:t>json_doc</a:t>
            </a:r>
            <a:r>
              <a:rPr lang="en" sz="1400">
                <a:solidFill>
                  <a:srgbClr val="555555"/>
                </a:solidFill>
                <a:highlight>
                  <a:srgbClr val="FFFFFF"/>
                </a:highlight>
                <a:latin typeface="Arial"/>
                <a:ea typeface="Arial"/>
                <a:cs typeface="Arial"/>
                <a:sym typeface="Arial"/>
              </a:rPr>
              <a:t> argument is not a valid JSON document or any </a:t>
            </a:r>
            <a:r>
              <a:rPr b="1" i="1" lang="en" sz="1400">
                <a:solidFill>
                  <a:srgbClr val="555555"/>
                </a:solidFill>
                <a:highlight>
                  <a:srgbClr val="FFFFFF"/>
                </a:highlight>
                <a:latin typeface="Courier New"/>
                <a:ea typeface="Courier New"/>
                <a:cs typeface="Courier New"/>
                <a:sym typeface="Courier New"/>
              </a:rPr>
              <a:t>path</a:t>
            </a:r>
            <a:r>
              <a:rPr lang="en" sz="1400">
                <a:solidFill>
                  <a:srgbClr val="555555"/>
                </a:solidFill>
                <a:highlight>
                  <a:srgbClr val="FFFFFF"/>
                </a:highlight>
                <a:latin typeface="Arial"/>
                <a:ea typeface="Arial"/>
                <a:cs typeface="Arial"/>
                <a:sym typeface="Arial"/>
              </a:rPr>
              <a:t> argument is not a valid path expression or contains a </a:t>
            </a:r>
            <a:r>
              <a:rPr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or </a:t>
            </a:r>
            <a:r>
              <a:rPr lang="en" sz="1400">
                <a:solidFill>
                  <a:srgbClr val="000000"/>
                </a:solidFill>
                <a:highlight>
                  <a:srgbClr val="FFFFFF"/>
                </a:highlight>
                <a:latin typeface="Courier New"/>
                <a:ea typeface="Courier New"/>
                <a:cs typeface="Courier New"/>
                <a:sym typeface="Courier New"/>
              </a:rPr>
              <a:t>**</a:t>
            </a:r>
            <a:r>
              <a:rPr lang="en" sz="1400">
                <a:solidFill>
                  <a:srgbClr val="555555"/>
                </a:solidFill>
                <a:highlight>
                  <a:srgbClr val="FFFFFF"/>
                </a:highlight>
                <a:latin typeface="Arial"/>
                <a:ea typeface="Arial"/>
                <a:cs typeface="Arial"/>
                <a:sym typeface="Arial"/>
              </a:rPr>
              <a:t> wildcard.</a:t>
            </a:r>
          </a:p>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The path/value pairs are evaluated left to right. The document produced by evaluating one pair becomes the new value against which the next pair is evaluated.</a:t>
            </a:r>
          </a:p>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A path/value pair for an existing path in the document is ignored and does not overwrite the existing document value. A path/value pair for a nonexisting path in the document adds the value to the document if the path identifies one of these types of values:</a:t>
            </a:r>
          </a:p>
          <a:p>
            <a:pPr indent="-317500" lvl="0" marL="749300" rtl="0">
              <a:lnSpc>
                <a:spcPct val="100000"/>
              </a:lnSpc>
              <a:spcBef>
                <a:spcPts val="0"/>
              </a:spcBef>
              <a:spcAft>
                <a:spcPts val="1100"/>
              </a:spcAft>
              <a:buClr>
                <a:srgbClr val="555555"/>
              </a:buClr>
              <a:buSzPct val="100000"/>
              <a:buFont typeface="Courier New"/>
              <a:buChar char="o"/>
            </a:pPr>
            <a:r>
              <a:rPr lang="en" sz="1400">
                <a:solidFill>
                  <a:srgbClr val="555555"/>
                </a:solidFill>
                <a:highlight>
                  <a:srgbClr val="FFFFFF"/>
                </a:highlight>
                <a:latin typeface="Arial"/>
                <a:ea typeface="Arial"/>
                <a:cs typeface="Arial"/>
                <a:sym typeface="Arial"/>
              </a:rPr>
              <a:t>A member not present in an existing object. The member is added to the object and associated with the new value.</a:t>
            </a:r>
          </a:p>
          <a:p>
            <a:pPr indent="-317500" lvl="0" marL="749300" rtl="0">
              <a:lnSpc>
                <a:spcPct val="100000"/>
              </a:lnSpc>
              <a:spcBef>
                <a:spcPts val="0"/>
              </a:spcBef>
              <a:spcAft>
                <a:spcPts val="1100"/>
              </a:spcAft>
              <a:buClr>
                <a:srgbClr val="555555"/>
              </a:buClr>
              <a:buSzPct val="100000"/>
              <a:buFont typeface="Courier New"/>
              <a:buChar char="o"/>
            </a:pPr>
            <a:r>
              <a:rPr lang="en" sz="1400">
                <a:solidFill>
                  <a:srgbClr val="555555"/>
                </a:solidFill>
                <a:highlight>
                  <a:srgbClr val="FFFFFF"/>
                </a:highlight>
                <a:latin typeface="Arial"/>
                <a:ea typeface="Arial"/>
                <a:cs typeface="Arial"/>
                <a:sym typeface="Arial"/>
              </a:rPr>
              <a:t>A position past the end of an existing array. The array is extended with the new value. If the existing value is not an array, it is autowrapped as an array, then extended with the new value.</a:t>
            </a:r>
          </a:p>
          <a:p>
            <a:pPr lvl="0" rtl="0">
              <a:lnSpc>
                <a:spcPct val="100000"/>
              </a:lnSpc>
              <a:spcBef>
                <a:spcPts val="0"/>
              </a:spcBef>
              <a:spcAft>
                <a:spcPts val="1100"/>
              </a:spcAft>
              <a:buNone/>
            </a:pPr>
            <a:r>
              <a:rPr lang="en" sz="1400">
                <a:solidFill>
                  <a:srgbClr val="555555"/>
                </a:solidFill>
                <a:highlight>
                  <a:srgbClr val="FFFFFF"/>
                </a:highlight>
                <a:latin typeface="Arial"/>
                <a:ea typeface="Arial"/>
                <a:cs typeface="Arial"/>
                <a:sym typeface="Arial"/>
              </a:rPr>
              <a:t>Otherwise, a path/value pair for a nonexisting path in the document is ignored and has no effect.</a:t>
            </a: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p:txBody>
      </p:sp>
      <p:sp>
        <p:nvSpPr>
          <p:cNvPr id="365" name="Shape 36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9" name="Shape 369"/>
        <p:cNvGrpSpPr/>
        <p:nvPr/>
      </p:nvGrpSpPr>
      <p:grpSpPr>
        <a:xfrm>
          <a:off x="0" y="0"/>
          <a:ext cx="0" cy="0"/>
          <a:chOff x="0" y="0"/>
          <a:chExt cx="0" cy="0"/>
        </a:xfrm>
      </p:grpSpPr>
      <p:sp>
        <p:nvSpPr>
          <p:cNvPr id="370" name="Shape 370"/>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that modify JSON data</a:t>
            </a:r>
          </a:p>
        </p:txBody>
      </p:sp>
      <p:sp>
        <p:nvSpPr>
          <p:cNvPr id="371" name="Shape 371"/>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 </a:t>
            </a:r>
            <a:r>
              <a:rPr lang="en" u="sng">
                <a:solidFill>
                  <a:srgbClr val="000000"/>
                </a:solidFill>
                <a:highlight>
                  <a:srgbClr val="FFFFFF"/>
                </a:highlight>
                <a:latin typeface="Courier New"/>
                <a:ea typeface="Courier New"/>
                <a:cs typeface="Courier New"/>
                <a:sym typeface="Courier New"/>
                <a:hlinkClick r:id="rId3"/>
              </a:rPr>
              <a:t>JSON_MERGE(</a:t>
            </a:r>
            <a:r>
              <a:rPr b="1" i="1" lang="en" u="sng">
                <a:solidFill>
                  <a:srgbClr val="000000"/>
                </a:solidFill>
                <a:highlight>
                  <a:srgbClr val="FFFFFF"/>
                </a:highlight>
                <a:latin typeface="Courier New"/>
                <a:ea typeface="Courier New"/>
                <a:cs typeface="Courier New"/>
                <a:sym typeface="Courier New"/>
                <a:hlinkClick r:id="rId4"/>
              </a:rPr>
              <a:t>json_doc</a:t>
            </a:r>
            <a:r>
              <a:rPr lang="en" u="sng">
                <a:solidFill>
                  <a:srgbClr val="000000"/>
                </a:solidFill>
                <a:highlight>
                  <a:srgbClr val="FFFFFF"/>
                </a:highlight>
                <a:latin typeface="Courier New"/>
                <a:ea typeface="Courier New"/>
                <a:cs typeface="Courier New"/>
                <a:sym typeface="Courier New"/>
                <a:hlinkClick r:id="rId5"/>
              </a:rPr>
              <a:t>, </a:t>
            </a:r>
            <a:r>
              <a:rPr b="1" i="1" lang="en" u="sng">
                <a:solidFill>
                  <a:srgbClr val="000000"/>
                </a:solidFill>
                <a:highlight>
                  <a:srgbClr val="FFFFFF"/>
                </a:highlight>
                <a:latin typeface="Courier New"/>
                <a:ea typeface="Courier New"/>
                <a:cs typeface="Courier New"/>
                <a:sym typeface="Courier New"/>
                <a:hlinkClick r:id="rId6"/>
              </a:rPr>
              <a:t>json_doc</a:t>
            </a:r>
            <a:r>
              <a:rPr lang="en" u="sng">
                <a:solidFill>
                  <a:srgbClr val="000000"/>
                </a:solidFill>
                <a:highlight>
                  <a:srgbClr val="FFFFFF"/>
                </a:highlight>
                <a:latin typeface="Courier New"/>
                <a:ea typeface="Courier New"/>
                <a:cs typeface="Courier New"/>
                <a:sym typeface="Courier New"/>
                <a:hlinkClick r:id="rId7"/>
              </a:rPr>
              <a:t>[, </a:t>
            </a:r>
            <a:r>
              <a:rPr b="1" i="1" lang="en" u="sng">
                <a:solidFill>
                  <a:srgbClr val="000000"/>
                </a:solidFill>
                <a:highlight>
                  <a:srgbClr val="FFFFFF"/>
                </a:highlight>
                <a:latin typeface="Courier New"/>
                <a:ea typeface="Courier New"/>
                <a:cs typeface="Courier New"/>
                <a:sym typeface="Courier New"/>
                <a:hlinkClick r:id="rId8"/>
              </a:rPr>
              <a:t>json_doc</a:t>
            </a:r>
            <a:r>
              <a:rPr lang="en" u="sng">
                <a:solidFill>
                  <a:srgbClr val="000000"/>
                </a:solidFill>
                <a:highlight>
                  <a:srgbClr val="FFFFFF"/>
                </a:highlight>
                <a:latin typeface="Courier New"/>
                <a:ea typeface="Courier New"/>
                <a:cs typeface="Courier New"/>
                <a:sym typeface="Courier New"/>
                <a:hlinkClick r:id="rId9"/>
              </a:rPr>
              <a:t>] ...)</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Merges two or more JSON documents and returns the merged result.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any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An error occurs if any argument is not a valid JSON document.</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Merging takes place according to the following rules. For additional information, see </a:t>
            </a:r>
            <a:r>
              <a:rPr lang="en">
                <a:solidFill>
                  <a:srgbClr val="0074A3"/>
                </a:solidFill>
                <a:highlight>
                  <a:srgbClr val="FFFFFF"/>
                </a:highlight>
                <a:latin typeface="Arial"/>
                <a:ea typeface="Arial"/>
                <a:cs typeface="Arial"/>
                <a:sym typeface="Arial"/>
                <a:hlinkClick r:id="rId10"/>
              </a:rPr>
              <a:t>Normalization, Merging, and Autowrapping of JSON Values</a:t>
            </a:r>
            <a:r>
              <a:rPr lang="en">
                <a:solidFill>
                  <a:srgbClr val="555555"/>
                </a:solidFill>
                <a:highlight>
                  <a:srgbClr val="FFFFFF"/>
                </a:highlight>
                <a:latin typeface="Arial"/>
                <a:ea typeface="Arial"/>
                <a:cs typeface="Arial"/>
                <a:sym typeface="Arial"/>
              </a:rPr>
              <a:t>.</a:t>
            </a:r>
          </a:p>
          <a:p>
            <a:pPr indent="-342900" lvl="0" marL="749300" rtl="0">
              <a:lnSpc>
                <a:spcPct val="100000"/>
              </a:lnSpc>
              <a:spcBef>
                <a:spcPts val="0"/>
              </a:spcBef>
              <a:spcAft>
                <a:spcPts val="1100"/>
              </a:spcAft>
              <a:buClr>
                <a:srgbClr val="555555"/>
              </a:buClr>
              <a:buSzPct val="100000"/>
              <a:buFont typeface="Courier New"/>
              <a:buChar char="o"/>
            </a:pPr>
            <a:r>
              <a:rPr lang="en">
                <a:solidFill>
                  <a:srgbClr val="555555"/>
                </a:solidFill>
                <a:highlight>
                  <a:srgbClr val="FFFFFF"/>
                </a:highlight>
                <a:latin typeface="Arial"/>
                <a:ea typeface="Arial"/>
                <a:cs typeface="Arial"/>
                <a:sym typeface="Arial"/>
              </a:rPr>
              <a:t>Adjacent arrays are merged to a single array.</a:t>
            </a:r>
          </a:p>
          <a:p>
            <a:pPr indent="-342900" lvl="0" marL="749300" rtl="0">
              <a:lnSpc>
                <a:spcPct val="100000"/>
              </a:lnSpc>
              <a:spcBef>
                <a:spcPts val="0"/>
              </a:spcBef>
              <a:spcAft>
                <a:spcPts val="1100"/>
              </a:spcAft>
              <a:buClr>
                <a:srgbClr val="555555"/>
              </a:buClr>
              <a:buSzPct val="100000"/>
              <a:buFont typeface="Courier New"/>
              <a:buChar char="o"/>
            </a:pPr>
            <a:r>
              <a:rPr lang="en">
                <a:solidFill>
                  <a:srgbClr val="555555"/>
                </a:solidFill>
                <a:highlight>
                  <a:srgbClr val="FFFFFF"/>
                </a:highlight>
                <a:latin typeface="Arial"/>
                <a:ea typeface="Arial"/>
                <a:cs typeface="Arial"/>
                <a:sym typeface="Arial"/>
              </a:rPr>
              <a:t>Adjacent objects are merged to a single object.</a:t>
            </a:r>
          </a:p>
          <a:p>
            <a:pPr indent="-342900" lvl="0" marL="749300" rtl="0">
              <a:lnSpc>
                <a:spcPct val="100000"/>
              </a:lnSpc>
              <a:spcBef>
                <a:spcPts val="0"/>
              </a:spcBef>
              <a:spcAft>
                <a:spcPts val="1100"/>
              </a:spcAft>
              <a:buClr>
                <a:srgbClr val="555555"/>
              </a:buClr>
              <a:buSzPct val="100000"/>
              <a:buFont typeface="Courier New"/>
              <a:buChar char="o"/>
            </a:pPr>
            <a:r>
              <a:rPr lang="en">
                <a:solidFill>
                  <a:srgbClr val="555555"/>
                </a:solidFill>
                <a:highlight>
                  <a:srgbClr val="FFFFFF"/>
                </a:highlight>
                <a:latin typeface="Arial"/>
                <a:ea typeface="Arial"/>
                <a:cs typeface="Arial"/>
                <a:sym typeface="Arial"/>
              </a:rPr>
              <a:t>A scalar value is autowrapped as an array and merged as an array.</a:t>
            </a:r>
          </a:p>
          <a:p>
            <a:pPr indent="-342900" lvl="0" marL="749300" rtl="0">
              <a:lnSpc>
                <a:spcPct val="100000"/>
              </a:lnSpc>
              <a:spcBef>
                <a:spcPts val="0"/>
              </a:spcBef>
              <a:spcAft>
                <a:spcPts val="1100"/>
              </a:spcAft>
              <a:buClr>
                <a:srgbClr val="555555"/>
              </a:buClr>
              <a:buSzPct val="100000"/>
              <a:buFont typeface="Courier New"/>
              <a:buChar char="o"/>
            </a:pPr>
            <a:r>
              <a:rPr lang="en">
                <a:solidFill>
                  <a:srgbClr val="555555"/>
                </a:solidFill>
                <a:highlight>
                  <a:srgbClr val="FFFFFF"/>
                </a:highlight>
                <a:latin typeface="Arial"/>
                <a:ea typeface="Arial"/>
                <a:cs typeface="Arial"/>
                <a:sym typeface="Arial"/>
              </a:rPr>
              <a:t>An adjacent array and object are merged by autowrapping the object as an array and merging the two arrays</a:t>
            </a: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p:txBody>
      </p:sp>
      <p:sp>
        <p:nvSpPr>
          <p:cNvPr id="372" name="Shape 37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6" name="Shape 376"/>
        <p:cNvGrpSpPr/>
        <p:nvPr/>
      </p:nvGrpSpPr>
      <p:grpSpPr>
        <a:xfrm>
          <a:off x="0" y="0"/>
          <a:ext cx="0" cy="0"/>
          <a:chOff x="0" y="0"/>
          <a:chExt cx="0" cy="0"/>
        </a:xfrm>
      </p:grpSpPr>
      <p:sp>
        <p:nvSpPr>
          <p:cNvPr id="377" name="Shape 377"/>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that modify JSON data</a:t>
            </a:r>
          </a:p>
        </p:txBody>
      </p:sp>
      <p:sp>
        <p:nvSpPr>
          <p:cNvPr id="378" name="Shape 378"/>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 </a:t>
            </a:r>
            <a:r>
              <a:rPr lang="en" u="sng">
                <a:solidFill>
                  <a:srgbClr val="000000"/>
                </a:solidFill>
                <a:highlight>
                  <a:srgbClr val="FFFFFF"/>
                </a:highlight>
                <a:latin typeface="Courier New"/>
                <a:ea typeface="Courier New"/>
                <a:cs typeface="Courier New"/>
                <a:sym typeface="Courier New"/>
                <a:hlinkClick r:id="rId3"/>
              </a:rPr>
              <a:t>JSON_REMOVE(</a:t>
            </a:r>
            <a:r>
              <a:rPr b="1" i="1" lang="en" u="sng">
                <a:solidFill>
                  <a:srgbClr val="000000"/>
                </a:solidFill>
                <a:highlight>
                  <a:srgbClr val="FFFFFF"/>
                </a:highlight>
                <a:latin typeface="Courier New"/>
                <a:ea typeface="Courier New"/>
                <a:cs typeface="Courier New"/>
                <a:sym typeface="Courier New"/>
                <a:hlinkClick r:id="rId4"/>
              </a:rPr>
              <a:t>json_doc</a:t>
            </a:r>
            <a:r>
              <a:rPr lang="en" u="sng">
                <a:solidFill>
                  <a:srgbClr val="000000"/>
                </a:solidFill>
                <a:highlight>
                  <a:srgbClr val="FFFFFF"/>
                </a:highlight>
                <a:latin typeface="Courier New"/>
                <a:ea typeface="Courier New"/>
                <a:cs typeface="Courier New"/>
                <a:sym typeface="Courier New"/>
                <a:hlinkClick r:id="rId5"/>
              </a:rPr>
              <a:t>, </a:t>
            </a:r>
            <a:r>
              <a:rPr b="1" i="1" lang="en" u="sng">
                <a:solidFill>
                  <a:srgbClr val="000000"/>
                </a:solidFill>
                <a:highlight>
                  <a:srgbClr val="FFFFFF"/>
                </a:highlight>
                <a:latin typeface="Courier New"/>
                <a:ea typeface="Courier New"/>
                <a:cs typeface="Courier New"/>
                <a:sym typeface="Courier New"/>
                <a:hlinkClick r:id="rId6"/>
              </a:rPr>
              <a:t>path</a:t>
            </a:r>
            <a:r>
              <a:rPr lang="en" u="sng">
                <a:solidFill>
                  <a:srgbClr val="000000"/>
                </a:solidFill>
                <a:highlight>
                  <a:srgbClr val="FFFFFF"/>
                </a:highlight>
                <a:latin typeface="Courier New"/>
                <a:ea typeface="Courier New"/>
                <a:cs typeface="Courier New"/>
                <a:sym typeface="Courier New"/>
                <a:hlinkClick r:id="rId7"/>
              </a:rPr>
              <a:t>[, </a:t>
            </a:r>
            <a:r>
              <a:rPr b="1" i="1" lang="en" u="sng">
                <a:solidFill>
                  <a:srgbClr val="000000"/>
                </a:solidFill>
                <a:highlight>
                  <a:srgbClr val="FFFFFF"/>
                </a:highlight>
                <a:latin typeface="Courier New"/>
                <a:ea typeface="Courier New"/>
                <a:cs typeface="Courier New"/>
                <a:sym typeface="Courier New"/>
                <a:hlinkClick r:id="rId8"/>
              </a:rPr>
              <a:t>path</a:t>
            </a:r>
            <a:r>
              <a:rPr lang="en" u="sng">
                <a:solidFill>
                  <a:srgbClr val="000000"/>
                </a:solidFill>
                <a:highlight>
                  <a:srgbClr val="FFFFFF"/>
                </a:highlight>
                <a:latin typeface="Courier New"/>
                <a:ea typeface="Courier New"/>
                <a:cs typeface="Courier New"/>
                <a:sym typeface="Courier New"/>
                <a:hlinkClick r:id="rId9"/>
              </a:rPr>
              <a:t>] ...)</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Removes data from a JSON document and returns the result.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any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An error occurs if the </a:t>
            </a:r>
            <a:r>
              <a:rPr b="1" i="1" lang="en">
                <a:solidFill>
                  <a:srgbClr val="555555"/>
                </a:solidFill>
                <a:highlight>
                  <a:srgbClr val="FFFFFF"/>
                </a:highlight>
                <a:latin typeface="Courier New"/>
                <a:ea typeface="Courier New"/>
                <a:cs typeface="Courier New"/>
                <a:sym typeface="Courier New"/>
              </a:rPr>
              <a:t>json_doc</a:t>
            </a:r>
            <a:r>
              <a:rPr lang="en">
                <a:solidFill>
                  <a:srgbClr val="555555"/>
                </a:solidFill>
                <a:highlight>
                  <a:srgbClr val="FFFFFF"/>
                </a:highlight>
                <a:latin typeface="Arial"/>
                <a:ea typeface="Arial"/>
                <a:cs typeface="Arial"/>
                <a:sym typeface="Arial"/>
              </a:rPr>
              <a:t>argument is not a valid JSON document or any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not a valid path expression or is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or contains a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or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wildcard.</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The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arguments are evaluated left to right. The document produced by evaluating one path becomes the new value against which the next path is evaluated.</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It is not an error if the element to be removed does not exist in the document; in that case, the path does not affect the document.</a:t>
            </a:r>
          </a:p>
          <a:p>
            <a:pPr lvl="0" rtl="0">
              <a:lnSpc>
                <a:spcPct val="100000"/>
              </a:lnSpc>
              <a:spcBef>
                <a:spcPts val="0"/>
              </a:spcBef>
              <a:spcAft>
                <a:spcPts val="1100"/>
              </a:spcAft>
              <a:buNone/>
            </a:pPr>
            <a:r>
              <a:t/>
            </a:r>
            <a:endParaRPr>
              <a:solidFill>
                <a:srgbClr val="555555"/>
              </a:solidFill>
              <a:highlight>
                <a:srgbClr val="FFFFFF"/>
              </a:highlight>
              <a:latin typeface="Arial"/>
              <a:ea typeface="Arial"/>
              <a:cs typeface="Arial"/>
              <a:sym typeface="Arial"/>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p:txBody>
      </p:sp>
      <p:sp>
        <p:nvSpPr>
          <p:cNvPr id="379" name="Shape 37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3" name="Shape 383"/>
        <p:cNvGrpSpPr/>
        <p:nvPr/>
      </p:nvGrpSpPr>
      <p:grpSpPr>
        <a:xfrm>
          <a:off x="0" y="0"/>
          <a:ext cx="0" cy="0"/>
          <a:chOff x="0" y="0"/>
          <a:chExt cx="0" cy="0"/>
        </a:xfrm>
      </p:grpSpPr>
      <p:sp>
        <p:nvSpPr>
          <p:cNvPr id="384" name="Shape 384"/>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that modify JSON data</a:t>
            </a:r>
          </a:p>
        </p:txBody>
      </p:sp>
      <p:sp>
        <p:nvSpPr>
          <p:cNvPr id="385" name="Shape 385"/>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 </a:t>
            </a:r>
            <a:r>
              <a:rPr lang="en" u="sng">
                <a:solidFill>
                  <a:srgbClr val="000000"/>
                </a:solidFill>
                <a:highlight>
                  <a:srgbClr val="FFFFFF"/>
                </a:highlight>
                <a:latin typeface="Courier New"/>
                <a:ea typeface="Courier New"/>
                <a:cs typeface="Courier New"/>
                <a:sym typeface="Courier New"/>
                <a:hlinkClick r:id="rId3"/>
              </a:rPr>
              <a:t>JSON_REPLACE(</a:t>
            </a:r>
            <a:r>
              <a:rPr b="1" i="1" lang="en" u="sng">
                <a:solidFill>
                  <a:srgbClr val="000000"/>
                </a:solidFill>
                <a:highlight>
                  <a:srgbClr val="FFFFFF"/>
                </a:highlight>
                <a:latin typeface="Courier New"/>
                <a:ea typeface="Courier New"/>
                <a:cs typeface="Courier New"/>
                <a:sym typeface="Courier New"/>
                <a:hlinkClick r:id="rId4"/>
              </a:rPr>
              <a:t>json_doc</a:t>
            </a:r>
            <a:r>
              <a:rPr lang="en" u="sng">
                <a:solidFill>
                  <a:srgbClr val="000000"/>
                </a:solidFill>
                <a:highlight>
                  <a:srgbClr val="FFFFFF"/>
                </a:highlight>
                <a:latin typeface="Courier New"/>
                <a:ea typeface="Courier New"/>
                <a:cs typeface="Courier New"/>
                <a:sym typeface="Courier New"/>
                <a:hlinkClick r:id="rId5"/>
              </a:rPr>
              <a:t>, </a:t>
            </a:r>
            <a:r>
              <a:rPr b="1" i="1" lang="en" u="sng">
                <a:solidFill>
                  <a:srgbClr val="000000"/>
                </a:solidFill>
                <a:highlight>
                  <a:srgbClr val="FFFFFF"/>
                </a:highlight>
                <a:latin typeface="Courier New"/>
                <a:ea typeface="Courier New"/>
                <a:cs typeface="Courier New"/>
                <a:sym typeface="Courier New"/>
                <a:hlinkClick r:id="rId6"/>
              </a:rPr>
              <a:t>path</a:t>
            </a:r>
            <a:r>
              <a:rPr lang="en" u="sng">
                <a:solidFill>
                  <a:srgbClr val="000000"/>
                </a:solidFill>
                <a:highlight>
                  <a:srgbClr val="FFFFFF"/>
                </a:highlight>
                <a:latin typeface="Courier New"/>
                <a:ea typeface="Courier New"/>
                <a:cs typeface="Courier New"/>
                <a:sym typeface="Courier New"/>
                <a:hlinkClick r:id="rId7"/>
              </a:rPr>
              <a:t>, </a:t>
            </a:r>
            <a:r>
              <a:rPr b="1" i="1" lang="en" u="sng">
                <a:solidFill>
                  <a:srgbClr val="000000"/>
                </a:solidFill>
                <a:highlight>
                  <a:srgbClr val="FFFFFF"/>
                </a:highlight>
                <a:latin typeface="Courier New"/>
                <a:ea typeface="Courier New"/>
                <a:cs typeface="Courier New"/>
                <a:sym typeface="Courier New"/>
                <a:hlinkClick r:id="rId8"/>
              </a:rPr>
              <a:t>val</a:t>
            </a:r>
            <a:r>
              <a:rPr lang="en" u="sng">
                <a:solidFill>
                  <a:srgbClr val="000000"/>
                </a:solidFill>
                <a:highlight>
                  <a:srgbClr val="FFFFFF"/>
                </a:highlight>
                <a:latin typeface="Courier New"/>
                <a:ea typeface="Courier New"/>
                <a:cs typeface="Courier New"/>
                <a:sym typeface="Courier New"/>
                <a:hlinkClick r:id="rId9"/>
              </a:rPr>
              <a:t>[, </a:t>
            </a:r>
            <a:r>
              <a:rPr b="1" i="1" lang="en" u="sng">
                <a:solidFill>
                  <a:srgbClr val="000000"/>
                </a:solidFill>
                <a:highlight>
                  <a:srgbClr val="FFFFFF"/>
                </a:highlight>
                <a:latin typeface="Courier New"/>
                <a:ea typeface="Courier New"/>
                <a:cs typeface="Courier New"/>
                <a:sym typeface="Courier New"/>
                <a:hlinkClick r:id="rId10"/>
              </a:rPr>
              <a:t>path</a:t>
            </a:r>
            <a:r>
              <a:rPr lang="en" u="sng">
                <a:solidFill>
                  <a:srgbClr val="000000"/>
                </a:solidFill>
                <a:highlight>
                  <a:srgbClr val="FFFFFF"/>
                </a:highlight>
                <a:latin typeface="Courier New"/>
                <a:ea typeface="Courier New"/>
                <a:cs typeface="Courier New"/>
                <a:sym typeface="Courier New"/>
                <a:hlinkClick r:id="rId11"/>
              </a:rPr>
              <a:t>, </a:t>
            </a:r>
            <a:r>
              <a:rPr b="1" i="1" lang="en" u="sng">
                <a:solidFill>
                  <a:srgbClr val="000000"/>
                </a:solidFill>
                <a:highlight>
                  <a:srgbClr val="FFFFFF"/>
                </a:highlight>
                <a:latin typeface="Courier New"/>
                <a:ea typeface="Courier New"/>
                <a:cs typeface="Courier New"/>
                <a:sym typeface="Courier New"/>
                <a:hlinkClick r:id="rId12"/>
              </a:rPr>
              <a:t>val</a:t>
            </a:r>
            <a:r>
              <a:rPr lang="en" u="sng">
                <a:solidFill>
                  <a:srgbClr val="000000"/>
                </a:solidFill>
                <a:highlight>
                  <a:srgbClr val="FFFFFF"/>
                </a:highlight>
                <a:latin typeface="Courier New"/>
                <a:ea typeface="Courier New"/>
                <a:cs typeface="Courier New"/>
                <a:sym typeface="Courier New"/>
                <a:hlinkClick r:id="rId13"/>
              </a:rPr>
              <a:t>] ...)</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Replaces existing values in a JSON document and returns the result.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any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An error occurs if the </a:t>
            </a:r>
            <a:r>
              <a:rPr b="1" i="1" lang="en">
                <a:solidFill>
                  <a:srgbClr val="555555"/>
                </a:solidFill>
                <a:highlight>
                  <a:srgbClr val="FFFFFF"/>
                </a:highlight>
                <a:latin typeface="Courier New"/>
                <a:ea typeface="Courier New"/>
                <a:cs typeface="Courier New"/>
                <a:sym typeface="Courier New"/>
              </a:rPr>
              <a:t>json_doc</a:t>
            </a:r>
            <a:r>
              <a:rPr lang="en">
                <a:solidFill>
                  <a:srgbClr val="555555"/>
                </a:solidFill>
                <a:highlight>
                  <a:srgbClr val="FFFFFF"/>
                </a:highlight>
                <a:latin typeface="Arial"/>
                <a:ea typeface="Arial"/>
                <a:cs typeface="Arial"/>
                <a:sym typeface="Arial"/>
              </a:rPr>
              <a:t>argument is not a valid JSON document or any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not a valid path expression or contains a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or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wildcard.</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The path/value pairs are evaluated left to right. The document produced by evaluating one pair becomes the new value against which the next pair is evaluated.</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A path/value pair for an existing path in the document overwrites the existing document value with the new value. A path/value pair for a nonexisting path in the document is ignored and has no effect.</a:t>
            </a:r>
          </a:p>
          <a:p>
            <a:pPr lvl="0" rtl="0">
              <a:lnSpc>
                <a:spcPct val="100000"/>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p:txBody>
      </p:sp>
      <p:sp>
        <p:nvSpPr>
          <p:cNvPr id="386" name="Shape 38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0" name="Shape 390"/>
        <p:cNvGrpSpPr/>
        <p:nvPr/>
      </p:nvGrpSpPr>
      <p:grpSpPr>
        <a:xfrm>
          <a:off x="0" y="0"/>
          <a:ext cx="0" cy="0"/>
          <a:chOff x="0" y="0"/>
          <a:chExt cx="0" cy="0"/>
        </a:xfrm>
      </p:grpSpPr>
      <p:sp>
        <p:nvSpPr>
          <p:cNvPr id="391" name="Shape 391"/>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that modify JSON data</a:t>
            </a:r>
          </a:p>
        </p:txBody>
      </p:sp>
      <p:sp>
        <p:nvSpPr>
          <p:cNvPr id="392" name="Shape 392"/>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200" u="sng">
                <a:solidFill>
                  <a:srgbClr val="000000"/>
                </a:solidFill>
                <a:highlight>
                  <a:srgbClr val="FFFFFF"/>
                </a:highlight>
                <a:latin typeface="Courier New"/>
                <a:ea typeface="Courier New"/>
                <a:cs typeface="Courier New"/>
                <a:sym typeface="Courier New"/>
                <a:hlinkClick r:id="rId3"/>
              </a:rPr>
              <a:t>JSON_SET(</a:t>
            </a:r>
            <a:r>
              <a:rPr b="1" i="1" lang="en" sz="1200" u="sng">
                <a:solidFill>
                  <a:srgbClr val="000000"/>
                </a:solidFill>
                <a:highlight>
                  <a:srgbClr val="FFFFFF"/>
                </a:highlight>
                <a:latin typeface="Courier New"/>
                <a:ea typeface="Courier New"/>
                <a:cs typeface="Courier New"/>
                <a:sym typeface="Courier New"/>
                <a:hlinkClick r:id="rId4"/>
              </a:rPr>
              <a:t>json_doc</a:t>
            </a:r>
            <a:r>
              <a:rPr lang="en" sz="1200" u="sng">
                <a:solidFill>
                  <a:srgbClr val="000000"/>
                </a:solidFill>
                <a:highlight>
                  <a:srgbClr val="FFFFFF"/>
                </a:highlight>
                <a:latin typeface="Courier New"/>
                <a:ea typeface="Courier New"/>
                <a:cs typeface="Courier New"/>
                <a:sym typeface="Courier New"/>
                <a:hlinkClick r:id="rId5"/>
              </a:rPr>
              <a:t>, </a:t>
            </a:r>
            <a:r>
              <a:rPr b="1" i="1" lang="en" sz="1200" u="sng">
                <a:solidFill>
                  <a:srgbClr val="000000"/>
                </a:solidFill>
                <a:highlight>
                  <a:srgbClr val="FFFFFF"/>
                </a:highlight>
                <a:latin typeface="Courier New"/>
                <a:ea typeface="Courier New"/>
                <a:cs typeface="Courier New"/>
                <a:sym typeface="Courier New"/>
                <a:hlinkClick r:id="rId6"/>
              </a:rPr>
              <a:t>path</a:t>
            </a:r>
            <a:r>
              <a:rPr lang="en" sz="1200" u="sng">
                <a:solidFill>
                  <a:srgbClr val="000000"/>
                </a:solidFill>
                <a:highlight>
                  <a:srgbClr val="FFFFFF"/>
                </a:highlight>
                <a:latin typeface="Courier New"/>
                <a:ea typeface="Courier New"/>
                <a:cs typeface="Courier New"/>
                <a:sym typeface="Courier New"/>
                <a:hlinkClick r:id="rId7"/>
              </a:rPr>
              <a:t>, </a:t>
            </a:r>
            <a:r>
              <a:rPr b="1" i="1" lang="en" sz="1200" u="sng">
                <a:solidFill>
                  <a:srgbClr val="000000"/>
                </a:solidFill>
                <a:highlight>
                  <a:srgbClr val="FFFFFF"/>
                </a:highlight>
                <a:latin typeface="Courier New"/>
                <a:ea typeface="Courier New"/>
                <a:cs typeface="Courier New"/>
                <a:sym typeface="Courier New"/>
                <a:hlinkClick r:id="rId8"/>
              </a:rPr>
              <a:t>val</a:t>
            </a:r>
            <a:r>
              <a:rPr lang="en" sz="1200" u="sng">
                <a:solidFill>
                  <a:srgbClr val="000000"/>
                </a:solidFill>
                <a:highlight>
                  <a:srgbClr val="FFFFFF"/>
                </a:highlight>
                <a:latin typeface="Courier New"/>
                <a:ea typeface="Courier New"/>
                <a:cs typeface="Courier New"/>
                <a:sym typeface="Courier New"/>
                <a:hlinkClick r:id="rId9"/>
              </a:rPr>
              <a:t>[, </a:t>
            </a:r>
            <a:r>
              <a:rPr b="1" i="1" lang="en" sz="1200" u="sng">
                <a:solidFill>
                  <a:srgbClr val="000000"/>
                </a:solidFill>
                <a:highlight>
                  <a:srgbClr val="FFFFFF"/>
                </a:highlight>
                <a:latin typeface="Courier New"/>
                <a:ea typeface="Courier New"/>
                <a:cs typeface="Courier New"/>
                <a:sym typeface="Courier New"/>
                <a:hlinkClick r:id="rId10"/>
              </a:rPr>
              <a:t>path</a:t>
            </a:r>
            <a:r>
              <a:rPr lang="en" sz="1200" u="sng">
                <a:solidFill>
                  <a:srgbClr val="000000"/>
                </a:solidFill>
                <a:highlight>
                  <a:srgbClr val="FFFFFF"/>
                </a:highlight>
                <a:latin typeface="Courier New"/>
                <a:ea typeface="Courier New"/>
                <a:cs typeface="Courier New"/>
                <a:sym typeface="Courier New"/>
                <a:hlinkClick r:id="rId11"/>
              </a:rPr>
              <a:t>, </a:t>
            </a:r>
            <a:r>
              <a:rPr b="1" i="1" lang="en" sz="1200" u="sng">
                <a:solidFill>
                  <a:srgbClr val="000000"/>
                </a:solidFill>
                <a:highlight>
                  <a:srgbClr val="FFFFFF"/>
                </a:highlight>
                <a:latin typeface="Courier New"/>
                <a:ea typeface="Courier New"/>
                <a:cs typeface="Courier New"/>
                <a:sym typeface="Courier New"/>
                <a:hlinkClick r:id="rId12"/>
              </a:rPr>
              <a:t>val</a:t>
            </a:r>
            <a:r>
              <a:rPr lang="en" sz="1200" u="sng">
                <a:solidFill>
                  <a:srgbClr val="000000"/>
                </a:solidFill>
                <a:highlight>
                  <a:srgbClr val="FFFFFF"/>
                </a:highlight>
                <a:latin typeface="Courier New"/>
                <a:ea typeface="Courier New"/>
                <a:cs typeface="Courier New"/>
                <a:sym typeface="Courier New"/>
                <a:hlinkClick r:id="rId13"/>
              </a:rPr>
              <a:t>] ...)</a:t>
            </a:r>
          </a:p>
          <a:p>
            <a:pPr lvl="0" rtl="0">
              <a:lnSpc>
                <a:spcPct val="100000"/>
              </a:lnSpc>
              <a:spcBef>
                <a:spcPts val="0"/>
              </a:spcBef>
              <a:spcAft>
                <a:spcPts val="1100"/>
              </a:spcAft>
              <a:buNone/>
            </a:pPr>
            <a:r>
              <a:rPr lang="en" sz="1200">
                <a:solidFill>
                  <a:srgbClr val="555555"/>
                </a:solidFill>
                <a:highlight>
                  <a:srgbClr val="FFFFFF"/>
                </a:highlight>
                <a:latin typeface="Arial"/>
                <a:ea typeface="Arial"/>
                <a:cs typeface="Arial"/>
                <a:sym typeface="Arial"/>
              </a:rPr>
              <a:t>Inserts or updates data in a JSON document and returns the result. Returns </a:t>
            </a:r>
            <a:r>
              <a:rPr lang="en" sz="1200">
                <a:solidFill>
                  <a:srgbClr val="000000"/>
                </a:solidFill>
                <a:highlight>
                  <a:srgbClr val="FFFFFF"/>
                </a:highlight>
                <a:latin typeface="Courier New"/>
                <a:ea typeface="Courier New"/>
                <a:cs typeface="Courier New"/>
                <a:sym typeface="Courier New"/>
              </a:rPr>
              <a:t>NULL</a:t>
            </a:r>
            <a:r>
              <a:rPr lang="en" sz="1200">
                <a:solidFill>
                  <a:srgbClr val="555555"/>
                </a:solidFill>
                <a:highlight>
                  <a:srgbClr val="FFFFFF"/>
                </a:highlight>
                <a:latin typeface="Arial"/>
                <a:ea typeface="Arial"/>
                <a:cs typeface="Arial"/>
                <a:sym typeface="Arial"/>
              </a:rPr>
              <a:t> if any argument is </a:t>
            </a:r>
            <a:r>
              <a:rPr lang="en" sz="1200">
                <a:solidFill>
                  <a:srgbClr val="000000"/>
                </a:solidFill>
                <a:highlight>
                  <a:srgbClr val="FFFFFF"/>
                </a:highlight>
                <a:latin typeface="Courier New"/>
                <a:ea typeface="Courier New"/>
                <a:cs typeface="Courier New"/>
                <a:sym typeface="Courier New"/>
              </a:rPr>
              <a:t>NULL</a:t>
            </a:r>
            <a:r>
              <a:rPr lang="en" sz="1200">
                <a:solidFill>
                  <a:srgbClr val="555555"/>
                </a:solidFill>
                <a:highlight>
                  <a:srgbClr val="FFFFFF"/>
                </a:highlight>
                <a:latin typeface="Arial"/>
                <a:ea typeface="Arial"/>
                <a:cs typeface="Arial"/>
                <a:sym typeface="Arial"/>
              </a:rPr>
              <a:t> or </a:t>
            </a:r>
            <a:r>
              <a:rPr b="1" i="1" lang="en" sz="1200">
                <a:solidFill>
                  <a:srgbClr val="555555"/>
                </a:solidFill>
                <a:highlight>
                  <a:srgbClr val="FFFFFF"/>
                </a:highlight>
                <a:latin typeface="Courier New"/>
                <a:ea typeface="Courier New"/>
                <a:cs typeface="Courier New"/>
                <a:sym typeface="Courier New"/>
              </a:rPr>
              <a:t>path</a:t>
            </a:r>
            <a:r>
              <a:rPr lang="en" sz="1200">
                <a:solidFill>
                  <a:srgbClr val="555555"/>
                </a:solidFill>
                <a:highlight>
                  <a:srgbClr val="FFFFFF"/>
                </a:highlight>
                <a:latin typeface="Arial"/>
                <a:ea typeface="Arial"/>
                <a:cs typeface="Arial"/>
                <a:sym typeface="Arial"/>
              </a:rPr>
              <a:t>, if given, does not locate an object. An error occurs if the </a:t>
            </a:r>
            <a:r>
              <a:rPr b="1" i="1" lang="en" sz="1200">
                <a:solidFill>
                  <a:srgbClr val="555555"/>
                </a:solidFill>
                <a:highlight>
                  <a:srgbClr val="FFFFFF"/>
                </a:highlight>
                <a:latin typeface="Courier New"/>
                <a:ea typeface="Courier New"/>
                <a:cs typeface="Courier New"/>
                <a:sym typeface="Courier New"/>
              </a:rPr>
              <a:t>json_doc</a:t>
            </a:r>
            <a:r>
              <a:rPr lang="en" sz="1200">
                <a:solidFill>
                  <a:srgbClr val="555555"/>
                </a:solidFill>
                <a:highlight>
                  <a:srgbClr val="FFFFFF"/>
                </a:highlight>
                <a:latin typeface="Arial"/>
                <a:ea typeface="Arial"/>
                <a:cs typeface="Arial"/>
                <a:sym typeface="Arial"/>
              </a:rPr>
              <a:t> argument is not a valid JSON document or the </a:t>
            </a:r>
            <a:r>
              <a:rPr b="1" i="1" lang="en" sz="1200">
                <a:solidFill>
                  <a:srgbClr val="555555"/>
                </a:solidFill>
                <a:highlight>
                  <a:srgbClr val="FFFFFF"/>
                </a:highlight>
                <a:latin typeface="Courier New"/>
                <a:ea typeface="Courier New"/>
                <a:cs typeface="Courier New"/>
                <a:sym typeface="Courier New"/>
              </a:rPr>
              <a:t>path</a:t>
            </a:r>
            <a:r>
              <a:rPr lang="en" sz="1200">
                <a:solidFill>
                  <a:srgbClr val="555555"/>
                </a:solidFill>
                <a:highlight>
                  <a:srgbClr val="FFFFFF"/>
                </a:highlight>
                <a:latin typeface="Arial"/>
                <a:ea typeface="Arial"/>
                <a:cs typeface="Arial"/>
                <a:sym typeface="Arial"/>
              </a:rPr>
              <a:t> argument is not a valid path expression or contains a </a:t>
            </a:r>
            <a:r>
              <a:rPr lang="en" sz="1200">
                <a:solidFill>
                  <a:srgbClr val="000000"/>
                </a:solidFill>
                <a:highlight>
                  <a:srgbClr val="FFFFFF"/>
                </a:highlight>
                <a:latin typeface="Courier New"/>
                <a:ea typeface="Courier New"/>
                <a:cs typeface="Courier New"/>
                <a:sym typeface="Courier New"/>
              </a:rPr>
              <a:t>*</a:t>
            </a:r>
            <a:r>
              <a:rPr lang="en" sz="1200">
                <a:solidFill>
                  <a:srgbClr val="555555"/>
                </a:solidFill>
                <a:highlight>
                  <a:srgbClr val="FFFFFF"/>
                </a:highlight>
                <a:latin typeface="Arial"/>
                <a:ea typeface="Arial"/>
                <a:cs typeface="Arial"/>
                <a:sym typeface="Arial"/>
              </a:rPr>
              <a:t> or </a:t>
            </a:r>
            <a:r>
              <a:rPr lang="en" sz="1200">
                <a:solidFill>
                  <a:srgbClr val="000000"/>
                </a:solidFill>
                <a:highlight>
                  <a:srgbClr val="FFFFFF"/>
                </a:highlight>
                <a:latin typeface="Courier New"/>
                <a:ea typeface="Courier New"/>
                <a:cs typeface="Courier New"/>
                <a:sym typeface="Courier New"/>
              </a:rPr>
              <a:t>**</a:t>
            </a:r>
            <a:r>
              <a:rPr lang="en" sz="1200">
                <a:solidFill>
                  <a:srgbClr val="555555"/>
                </a:solidFill>
                <a:highlight>
                  <a:srgbClr val="FFFFFF"/>
                </a:highlight>
                <a:latin typeface="Arial"/>
                <a:ea typeface="Arial"/>
                <a:cs typeface="Arial"/>
                <a:sym typeface="Arial"/>
              </a:rPr>
              <a:t> wildcard.</a:t>
            </a:r>
          </a:p>
          <a:p>
            <a:pPr lvl="0" rtl="0">
              <a:lnSpc>
                <a:spcPct val="100000"/>
              </a:lnSpc>
              <a:spcBef>
                <a:spcPts val="0"/>
              </a:spcBef>
              <a:spcAft>
                <a:spcPts val="1100"/>
              </a:spcAft>
              <a:buNone/>
            </a:pPr>
            <a:r>
              <a:rPr lang="en" sz="1200">
                <a:solidFill>
                  <a:srgbClr val="555555"/>
                </a:solidFill>
                <a:highlight>
                  <a:srgbClr val="FFFFFF"/>
                </a:highlight>
                <a:latin typeface="Arial"/>
                <a:ea typeface="Arial"/>
                <a:cs typeface="Arial"/>
                <a:sym typeface="Arial"/>
              </a:rPr>
              <a:t>The path/value pairs are evaluated left to right. The document produced by evaluating one pair becomes the new value against which the next pair is evaluated.</a:t>
            </a:r>
          </a:p>
          <a:p>
            <a:pPr lvl="0" rtl="0">
              <a:lnSpc>
                <a:spcPct val="100000"/>
              </a:lnSpc>
              <a:spcBef>
                <a:spcPts val="0"/>
              </a:spcBef>
              <a:spcAft>
                <a:spcPts val="1100"/>
              </a:spcAft>
              <a:buNone/>
            </a:pPr>
            <a:r>
              <a:rPr lang="en" sz="1200">
                <a:solidFill>
                  <a:srgbClr val="555555"/>
                </a:solidFill>
                <a:highlight>
                  <a:srgbClr val="FFFFFF"/>
                </a:highlight>
                <a:latin typeface="Arial"/>
                <a:ea typeface="Arial"/>
                <a:cs typeface="Arial"/>
                <a:sym typeface="Arial"/>
              </a:rPr>
              <a:t>A path/value pair for an existing path in the document overwrites the existing document value with the new value. A path/value pair for a nonexisting path in the document adds the value to the document if the path identifies one of these types of values:</a:t>
            </a:r>
          </a:p>
          <a:p>
            <a:pPr indent="-304800" lvl="0" marL="749300" rtl="0">
              <a:lnSpc>
                <a:spcPct val="100000"/>
              </a:lnSpc>
              <a:spcBef>
                <a:spcPts val="0"/>
              </a:spcBef>
              <a:spcAft>
                <a:spcPts val="1100"/>
              </a:spcAft>
              <a:buClr>
                <a:srgbClr val="555555"/>
              </a:buClr>
              <a:buSzPct val="100000"/>
              <a:buFont typeface="Courier New"/>
              <a:buChar char="o"/>
            </a:pPr>
            <a:r>
              <a:rPr lang="en" sz="1200">
                <a:solidFill>
                  <a:srgbClr val="555555"/>
                </a:solidFill>
                <a:highlight>
                  <a:srgbClr val="FFFFFF"/>
                </a:highlight>
                <a:latin typeface="Arial"/>
                <a:ea typeface="Arial"/>
                <a:cs typeface="Arial"/>
                <a:sym typeface="Arial"/>
              </a:rPr>
              <a:t>A member not present in an existing object. The member is added to the object and associated with the new value.</a:t>
            </a:r>
          </a:p>
          <a:p>
            <a:pPr indent="-304800" lvl="0" marL="749300" rtl="0">
              <a:lnSpc>
                <a:spcPct val="100000"/>
              </a:lnSpc>
              <a:spcBef>
                <a:spcPts val="0"/>
              </a:spcBef>
              <a:spcAft>
                <a:spcPts val="1100"/>
              </a:spcAft>
              <a:buClr>
                <a:srgbClr val="555555"/>
              </a:buClr>
              <a:buSzPct val="100000"/>
              <a:buFont typeface="Courier New"/>
              <a:buChar char="o"/>
            </a:pPr>
            <a:r>
              <a:rPr lang="en" sz="1200">
                <a:solidFill>
                  <a:srgbClr val="555555"/>
                </a:solidFill>
                <a:highlight>
                  <a:srgbClr val="FFFFFF"/>
                </a:highlight>
                <a:latin typeface="Arial"/>
                <a:ea typeface="Arial"/>
                <a:cs typeface="Arial"/>
                <a:sym typeface="Arial"/>
              </a:rPr>
              <a:t>A position past the end of an existing array. The array is extended with the new value. If the existing value is not an array, it is autowrapped as an array, then extended with the new value.</a:t>
            </a:r>
          </a:p>
          <a:p>
            <a:pPr lvl="0" rtl="0">
              <a:lnSpc>
                <a:spcPct val="100000"/>
              </a:lnSpc>
              <a:spcBef>
                <a:spcPts val="0"/>
              </a:spcBef>
              <a:spcAft>
                <a:spcPts val="1100"/>
              </a:spcAft>
              <a:buNone/>
            </a:pPr>
            <a:r>
              <a:rPr lang="en" sz="1200">
                <a:solidFill>
                  <a:srgbClr val="555555"/>
                </a:solidFill>
                <a:highlight>
                  <a:srgbClr val="FFFFFF"/>
                </a:highlight>
                <a:latin typeface="Arial"/>
                <a:ea typeface="Arial"/>
                <a:cs typeface="Arial"/>
                <a:sym typeface="Arial"/>
              </a:rPr>
              <a:t>Otherwise, a path/value pair for a nonexisting path in the document is ignored and has no effect</a:t>
            </a:r>
            <a:r>
              <a:rPr lang="en" sz="1000">
                <a:solidFill>
                  <a:srgbClr val="555555"/>
                </a:solidFill>
                <a:highlight>
                  <a:srgbClr val="FFFFFF"/>
                </a:highlight>
                <a:latin typeface="Arial"/>
                <a:ea typeface="Arial"/>
                <a:cs typeface="Arial"/>
                <a:sym typeface="Arial"/>
              </a:rPr>
              <a:t>.</a:t>
            </a:r>
          </a:p>
          <a:p>
            <a:pPr lvl="0" rtl="0">
              <a:lnSpc>
                <a:spcPct val="100000"/>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p:txBody>
      </p:sp>
      <p:sp>
        <p:nvSpPr>
          <p:cNvPr id="393" name="Shape 39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7" name="Shape 397"/>
        <p:cNvGrpSpPr/>
        <p:nvPr/>
      </p:nvGrpSpPr>
      <p:grpSpPr>
        <a:xfrm>
          <a:off x="0" y="0"/>
          <a:ext cx="0" cy="0"/>
          <a:chOff x="0" y="0"/>
          <a:chExt cx="0" cy="0"/>
        </a:xfrm>
      </p:grpSpPr>
      <p:sp>
        <p:nvSpPr>
          <p:cNvPr id="398" name="Shape 398"/>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that modify JSON data</a:t>
            </a:r>
          </a:p>
        </p:txBody>
      </p:sp>
      <p:sp>
        <p:nvSpPr>
          <p:cNvPr id="399" name="Shape 399"/>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2400">
                <a:solidFill>
                  <a:srgbClr val="555555"/>
                </a:solidFill>
                <a:highlight>
                  <a:srgbClr val="FFFFFF"/>
                </a:highlight>
                <a:latin typeface="Arial"/>
                <a:ea typeface="Arial"/>
                <a:cs typeface="Arial"/>
                <a:sym typeface="Arial"/>
              </a:rPr>
              <a:t>The </a:t>
            </a:r>
            <a:r>
              <a:rPr lang="en" sz="2400" u="sng">
                <a:solidFill>
                  <a:srgbClr val="000000"/>
                </a:solidFill>
                <a:highlight>
                  <a:srgbClr val="FFFFFF"/>
                </a:highlight>
                <a:latin typeface="Courier New"/>
                <a:ea typeface="Courier New"/>
                <a:cs typeface="Courier New"/>
                <a:sym typeface="Courier New"/>
                <a:hlinkClick r:id="rId3"/>
              </a:rPr>
              <a:t>JSON_SET()</a:t>
            </a:r>
            <a:r>
              <a:rPr lang="en" sz="2400">
                <a:solidFill>
                  <a:srgbClr val="555555"/>
                </a:solidFill>
                <a:highlight>
                  <a:srgbClr val="FFFFFF"/>
                </a:highlight>
                <a:latin typeface="Arial"/>
                <a:ea typeface="Arial"/>
                <a:cs typeface="Arial"/>
                <a:sym typeface="Arial"/>
              </a:rPr>
              <a:t>, </a:t>
            </a:r>
            <a:r>
              <a:rPr lang="en" sz="2400" u="sng">
                <a:solidFill>
                  <a:srgbClr val="000000"/>
                </a:solidFill>
                <a:highlight>
                  <a:srgbClr val="FFFFFF"/>
                </a:highlight>
                <a:latin typeface="Courier New"/>
                <a:ea typeface="Courier New"/>
                <a:cs typeface="Courier New"/>
                <a:sym typeface="Courier New"/>
                <a:hlinkClick r:id="rId4"/>
              </a:rPr>
              <a:t>JSON_INSERT()</a:t>
            </a:r>
            <a:r>
              <a:rPr lang="en" sz="2400">
                <a:solidFill>
                  <a:srgbClr val="555555"/>
                </a:solidFill>
                <a:highlight>
                  <a:srgbClr val="FFFFFF"/>
                </a:highlight>
                <a:latin typeface="Arial"/>
                <a:ea typeface="Arial"/>
                <a:cs typeface="Arial"/>
                <a:sym typeface="Arial"/>
              </a:rPr>
              <a:t>, and </a:t>
            </a:r>
            <a:r>
              <a:rPr lang="en" sz="2400" u="sng">
                <a:solidFill>
                  <a:srgbClr val="000000"/>
                </a:solidFill>
                <a:highlight>
                  <a:srgbClr val="FFFFFF"/>
                </a:highlight>
                <a:latin typeface="Courier New"/>
                <a:ea typeface="Courier New"/>
                <a:cs typeface="Courier New"/>
                <a:sym typeface="Courier New"/>
                <a:hlinkClick r:id="rId5"/>
              </a:rPr>
              <a:t>JSON_REPLACE()</a:t>
            </a:r>
            <a:r>
              <a:rPr lang="en" sz="2400">
                <a:solidFill>
                  <a:srgbClr val="555555"/>
                </a:solidFill>
                <a:highlight>
                  <a:srgbClr val="FFFFFF"/>
                </a:highlight>
                <a:latin typeface="Arial"/>
                <a:ea typeface="Arial"/>
                <a:cs typeface="Arial"/>
                <a:sym typeface="Arial"/>
              </a:rPr>
              <a:t> functions are related:</a:t>
            </a:r>
          </a:p>
          <a:p>
            <a:pPr indent="-381000" lvl="0" marL="749300" rtl="0">
              <a:lnSpc>
                <a:spcPct val="100000"/>
              </a:lnSpc>
              <a:spcBef>
                <a:spcPts val="0"/>
              </a:spcBef>
              <a:spcAft>
                <a:spcPts val="1100"/>
              </a:spcAft>
              <a:buClr>
                <a:srgbClr val="555555"/>
              </a:buClr>
              <a:buSzPct val="100000"/>
              <a:buFont typeface="Courier New"/>
              <a:buChar char="o"/>
            </a:pPr>
            <a:r>
              <a:rPr lang="en" sz="2400" u="sng">
                <a:solidFill>
                  <a:srgbClr val="000000"/>
                </a:solidFill>
                <a:highlight>
                  <a:srgbClr val="FFFFFF"/>
                </a:highlight>
                <a:latin typeface="Courier New"/>
                <a:ea typeface="Courier New"/>
                <a:cs typeface="Courier New"/>
                <a:sym typeface="Courier New"/>
                <a:hlinkClick r:id="rId6"/>
              </a:rPr>
              <a:t>JSON_SET()</a:t>
            </a:r>
            <a:r>
              <a:rPr lang="en" sz="2400">
                <a:solidFill>
                  <a:srgbClr val="555555"/>
                </a:solidFill>
                <a:highlight>
                  <a:srgbClr val="FFFFFF"/>
                </a:highlight>
                <a:latin typeface="Arial"/>
                <a:ea typeface="Arial"/>
                <a:cs typeface="Arial"/>
                <a:sym typeface="Arial"/>
              </a:rPr>
              <a:t> replaces existing values and adds nonexisting values.</a:t>
            </a:r>
          </a:p>
          <a:p>
            <a:pPr indent="-381000" lvl="0" marL="749300" rtl="0">
              <a:lnSpc>
                <a:spcPct val="100000"/>
              </a:lnSpc>
              <a:spcBef>
                <a:spcPts val="0"/>
              </a:spcBef>
              <a:spcAft>
                <a:spcPts val="1100"/>
              </a:spcAft>
              <a:buClr>
                <a:srgbClr val="555555"/>
              </a:buClr>
              <a:buSzPct val="100000"/>
              <a:buFont typeface="Courier New"/>
              <a:buChar char="o"/>
            </a:pPr>
            <a:r>
              <a:rPr lang="en" sz="2400" u="sng">
                <a:solidFill>
                  <a:srgbClr val="000000"/>
                </a:solidFill>
                <a:highlight>
                  <a:srgbClr val="FFFFFF"/>
                </a:highlight>
                <a:latin typeface="Courier New"/>
                <a:ea typeface="Courier New"/>
                <a:cs typeface="Courier New"/>
                <a:sym typeface="Courier New"/>
                <a:hlinkClick r:id="rId7"/>
              </a:rPr>
              <a:t>JSON_INSERT()</a:t>
            </a:r>
            <a:r>
              <a:rPr lang="en" sz="2400">
                <a:solidFill>
                  <a:srgbClr val="555555"/>
                </a:solidFill>
                <a:highlight>
                  <a:srgbClr val="FFFFFF"/>
                </a:highlight>
                <a:latin typeface="Arial"/>
                <a:ea typeface="Arial"/>
                <a:cs typeface="Arial"/>
                <a:sym typeface="Arial"/>
              </a:rPr>
              <a:t> inserts values without replacing existing values.</a:t>
            </a:r>
          </a:p>
          <a:p>
            <a:pPr indent="-381000" lvl="0" marL="749300" rtl="0">
              <a:lnSpc>
                <a:spcPct val="100000"/>
              </a:lnSpc>
              <a:spcBef>
                <a:spcPts val="0"/>
              </a:spcBef>
              <a:spcAft>
                <a:spcPts val="1100"/>
              </a:spcAft>
              <a:buClr>
                <a:srgbClr val="555555"/>
              </a:buClr>
              <a:buSzPct val="100000"/>
              <a:buFont typeface="Courier New"/>
              <a:buChar char="o"/>
            </a:pPr>
            <a:r>
              <a:rPr lang="en" sz="2400" u="sng">
                <a:solidFill>
                  <a:srgbClr val="000000"/>
                </a:solidFill>
                <a:highlight>
                  <a:srgbClr val="FFFFFF"/>
                </a:highlight>
                <a:latin typeface="Courier New"/>
                <a:ea typeface="Courier New"/>
                <a:cs typeface="Courier New"/>
                <a:sym typeface="Courier New"/>
                <a:hlinkClick r:id="rId8"/>
              </a:rPr>
              <a:t>JSON_REPLACE()</a:t>
            </a:r>
            <a:r>
              <a:rPr lang="en" sz="2400">
                <a:solidFill>
                  <a:srgbClr val="555555"/>
                </a:solidFill>
                <a:highlight>
                  <a:srgbClr val="FFFFFF"/>
                </a:highlight>
                <a:latin typeface="Arial"/>
                <a:ea typeface="Arial"/>
                <a:cs typeface="Arial"/>
                <a:sym typeface="Arial"/>
              </a:rPr>
              <a:t> replaces </a:t>
            </a:r>
            <a:r>
              <a:rPr i="1" lang="en" sz="2400">
                <a:solidFill>
                  <a:srgbClr val="000000"/>
                </a:solidFill>
                <a:highlight>
                  <a:srgbClr val="FFFFFF"/>
                </a:highlight>
                <a:latin typeface="Arial"/>
                <a:ea typeface="Arial"/>
                <a:cs typeface="Arial"/>
                <a:sym typeface="Arial"/>
              </a:rPr>
              <a:t>only</a:t>
            </a:r>
            <a:r>
              <a:rPr lang="en" sz="2400">
                <a:solidFill>
                  <a:srgbClr val="555555"/>
                </a:solidFill>
                <a:highlight>
                  <a:srgbClr val="FFFFFF"/>
                </a:highlight>
                <a:latin typeface="Arial"/>
                <a:ea typeface="Arial"/>
                <a:cs typeface="Arial"/>
                <a:sym typeface="Arial"/>
              </a:rPr>
              <a:t> existing values.</a:t>
            </a:r>
          </a:p>
          <a:p>
            <a:pPr lvl="0" rtl="0">
              <a:lnSpc>
                <a:spcPct val="100000"/>
              </a:lnSpc>
              <a:spcBef>
                <a:spcPts val="0"/>
              </a:spcBef>
              <a:spcAft>
                <a:spcPts val="1100"/>
              </a:spcAft>
              <a:buNone/>
            </a:pPr>
            <a:r>
              <a:t/>
            </a:r>
            <a:endParaRPr sz="1000">
              <a:solidFill>
                <a:srgbClr val="555555"/>
              </a:solidFill>
              <a:highlight>
                <a:srgbClr val="FFFFFF"/>
              </a:highlight>
              <a:latin typeface="Arial"/>
              <a:ea typeface="Arial"/>
              <a:cs typeface="Arial"/>
              <a:sym typeface="Arial"/>
            </a:endParaRPr>
          </a:p>
          <a:p>
            <a:pPr lvl="0" rtl="0">
              <a:lnSpc>
                <a:spcPct val="100000"/>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p:txBody>
      </p:sp>
      <p:sp>
        <p:nvSpPr>
          <p:cNvPr id="400" name="Shape 40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04" name="Shape 404"/>
        <p:cNvGrpSpPr/>
        <p:nvPr/>
      </p:nvGrpSpPr>
      <p:grpSpPr>
        <a:xfrm>
          <a:off x="0" y="0"/>
          <a:ext cx="0" cy="0"/>
          <a:chOff x="0" y="0"/>
          <a:chExt cx="0" cy="0"/>
        </a:xfrm>
      </p:grpSpPr>
      <p:sp>
        <p:nvSpPr>
          <p:cNvPr id="405" name="Shape 405"/>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that modify JSON data</a:t>
            </a:r>
          </a:p>
        </p:txBody>
      </p:sp>
      <p:sp>
        <p:nvSpPr>
          <p:cNvPr id="406" name="Shape 406"/>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u="sng">
                <a:solidFill>
                  <a:srgbClr val="000000"/>
                </a:solidFill>
                <a:highlight>
                  <a:srgbClr val="FFFFFF"/>
                </a:highlight>
                <a:latin typeface="Courier New"/>
                <a:ea typeface="Courier New"/>
                <a:cs typeface="Courier New"/>
                <a:sym typeface="Courier New"/>
                <a:hlinkClick r:id="rId3"/>
              </a:rPr>
              <a:t>JSON_UNQUOTE(</a:t>
            </a:r>
            <a:r>
              <a:rPr b="1" i="1" lang="en" u="sng">
                <a:solidFill>
                  <a:srgbClr val="000000"/>
                </a:solidFill>
                <a:highlight>
                  <a:srgbClr val="FFFFFF"/>
                </a:highlight>
                <a:latin typeface="Courier New"/>
                <a:ea typeface="Courier New"/>
                <a:cs typeface="Courier New"/>
                <a:sym typeface="Courier New"/>
                <a:hlinkClick r:id="rId4"/>
              </a:rPr>
              <a:t>val</a:t>
            </a:r>
            <a:r>
              <a:rPr lang="en" u="sng">
                <a:solidFill>
                  <a:srgbClr val="000000"/>
                </a:solidFill>
                <a:highlight>
                  <a:srgbClr val="FFFFFF"/>
                </a:highlight>
                <a:latin typeface="Courier New"/>
                <a:ea typeface="Courier New"/>
                <a:cs typeface="Courier New"/>
                <a:sym typeface="Courier New"/>
                <a:hlinkClick r:id="rId5"/>
              </a:rPr>
              <a:t>)</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Unquotes JSON value and returns the result as a </a:t>
            </a:r>
            <a:r>
              <a:rPr lang="en">
                <a:solidFill>
                  <a:srgbClr val="000000"/>
                </a:solidFill>
                <a:highlight>
                  <a:srgbClr val="FFFFFF"/>
                </a:highlight>
                <a:latin typeface="Courier New"/>
                <a:ea typeface="Courier New"/>
                <a:cs typeface="Courier New"/>
                <a:sym typeface="Courier New"/>
              </a:rPr>
              <a:t>utf8mb4</a:t>
            </a:r>
            <a:r>
              <a:rPr lang="en">
                <a:solidFill>
                  <a:srgbClr val="555555"/>
                </a:solidFill>
                <a:highlight>
                  <a:srgbClr val="FFFFFF"/>
                </a:highlight>
                <a:latin typeface="Arial"/>
                <a:ea typeface="Arial"/>
                <a:cs typeface="Arial"/>
                <a:sym typeface="Arial"/>
              </a:rPr>
              <a:t> string.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the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An error occurs if the value starts and ends with double quotes but is not a valid JSON string literal.</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Within a string, certain sequences have special meaning unless the </a:t>
            </a:r>
            <a:r>
              <a:rPr lang="en" u="sng">
                <a:solidFill>
                  <a:srgbClr val="000000"/>
                </a:solidFill>
                <a:highlight>
                  <a:srgbClr val="FFFFFF"/>
                </a:highlight>
                <a:latin typeface="Courier New"/>
                <a:ea typeface="Courier New"/>
                <a:cs typeface="Courier New"/>
                <a:sym typeface="Courier New"/>
                <a:hlinkClick r:id="rId6"/>
              </a:rPr>
              <a:t>NO_BACKSLASH_ESCAPES</a:t>
            </a:r>
            <a:r>
              <a:rPr lang="en">
                <a:solidFill>
                  <a:srgbClr val="555555"/>
                </a:solidFill>
                <a:highlight>
                  <a:srgbClr val="FFFFFF"/>
                </a:highlight>
                <a:latin typeface="Arial"/>
                <a:ea typeface="Arial"/>
                <a:cs typeface="Arial"/>
                <a:sym typeface="Arial"/>
              </a:rPr>
              <a:t> SQL mode is enabled. Each of these sequences begins with a backslash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known as the </a:t>
            </a:r>
            <a:r>
              <a:rPr i="1" lang="en">
                <a:solidFill>
                  <a:srgbClr val="000000"/>
                </a:solidFill>
                <a:highlight>
                  <a:srgbClr val="FFFFFF"/>
                </a:highlight>
                <a:latin typeface="Arial"/>
                <a:ea typeface="Arial"/>
                <a:cs typeface="Arial"/>
                <a:sym typeface="Arial"/>
              </a:rPr>
              <a:t>escape character</a:t>
            </a:r>
            <a:r>
              <a:rPr lang="en">
                <a:solidFill>
                  <a:srgbClr val="555555"/>
                </a:solidFill>
                <a:highlight>
                  <a:srgbClr val="FFFFFF"/>
                </a:highlight>
                <a:latin typeface="Arial"/>
                <a:ea typeface="Arial"/>
                <a:cs typeface="Arial"/>
                <a:sym typeface="Arial"/>
              </a:rPr>
              <a:t>. For all other escape sequences, backslash is ignored. That is, the escaped character is interpreted as if it was not escaped. For example, </a:t>
            </a:r>
            <a:r>
              <a:rPr lang="en">
                <a:solidFill>
                  <a:srgbClr val="000000"/>
                </a:solidFill>
                <a:highlight>
                  <a:srgbClr val="FFFFFF"/>
                </a:highlight>
                <a:latin typeface="Courier New"/>
                <a:ea typeface="Courier New"/>
                <a:cs typeface="Courier New"/>
                <a:sym typeface="Courier New"/>
              </a:rPr>
              <a:t>\x</a:t>
            </a:r>
            <a:r>
              <a:rPr lang="en">
                <a:solidFill>
                  <a:srgbClr val="555555"/>
                </a:solidFill>
                <a:highlight>
                  <a:srgbClr val="FFFFFF"/>
                </a:highlight>
                <a:latin typeface="Arial"/>
                <a:ea typeface="Arial"/>
                <a:cs typeface="Arial"/>
                <a:sym typeface="Arial"/>
              </a:rPr>
              <a:t> is just </a:t>
            </a:r>
            <a:r>
              <a:rPr lang="en">
                <a:solidFill>
                  <a:srgbClr val="000000"/>
                </a:solidFill>
                <a:highlight>
                  <a:srgbClr val="FFFFFF"/>
                </a:highlight>
                <a:latin typeface="Courier New"/>
                <a:ea typeface="Courier New"/>
                <a:cs typeface="Courier New"/>
                <a:sym typeface="Courier New"/>
              </a:rPr>
              <a:t>x</a:t>
            </a:r>
            <a:r>
              <a:rPr lang="en">
                <a:solidFill>
                  <a:srgbClr val="555555"/>
                </a:solidFill>
                <a:highlight>
                  <a:srgbClr val="FFFFFF"/>
                </a:highlight>
                <a:latin typeface="Arial"/>
                <a:ea typeface="Arial"/>
                <a:cs typeface="Arial"/>
                <a:sym typeface="Arial"/>
              </a:rPr>
              <a:t>. These sequences are case sensitive. For example, </a:t>
            </a:r>
            <a:r>
              <a:rPr lang="en">
                <a:solidFill>
                  <a:srgbClr val="000000"/>
                </a:solidFill>
                <a:highlight>
                  <a:srgbClr val="FFFFFF"/>
                </a:highlight>
                <a:latin typeface="Courier New"/>
                <a:ea typeface="Courier New"/>
                <a:cs typeface="Courier New"/>
                <a:sym typeface="Courier New"/>
              </a:rPr>
              <a:t>\b</a:t>
            </a:r>
            <a:r>
              <a:rPr lang="en">
                <a:solidFill>
                  <a:srgbClr val="555555"/>
                </a:solidFill>
                <a:highlight>
                  <a:srgbClr val="FFFFFF"/>
                </a:highlight>
                <a:latin typeface="Arial"/>
                <a:ea typeface="Arial"/>
                <a:cs typeface="Arial"/>
                <a:sym typeface="Arial"/>
              </a:rPr>
              <a:t> is interpreted as a backspace, but </a:t>
            </a:r>
            <a:r>
              <a:rPr lang="en">
                <a:solidFill>
                  <a:srgbClr val="000000"/>
                </a:solidFill>
                <a:highlight>
                  <a:srgbClr val="FFFFFF"/>
                </a:highlight>
                <a:latin typeface="Courier New"/>
                <a:ea typeface="Courier New"/>
                <a:cs typeface="Courier New"/>
                <a:sym typeface="Courier New"/>
              </a:rPr>
              <a:t>\B</a:t>
            </a:r>
            <a:r>
              <a:rPr lang="en">
                <a:solidFill>
                  <a:srgbClr val="555555"/>
                </a:solidFill>
                <a:highlight>
                  <a:srgbClr val="FFFFFF"/>
                </a:highlight>
                <a:latin typeface="Arial"/>
                <a:ea typeface="Arial"/>
                <a:cs typeface="Arial"/>
                <a:sym typeface="Arial"/>
              </a:rPr>
              <a:t> is interpreted as </a:t>
            </a:r>
            <a:r>
              <a:rPr lang="en">
                <a:solidFill>
                  <a:srgbClr val="000000"/>
                </a:solidFill>
                <a:highlight>
                  <a:srgbClr val="FFFFFF"/>
                </a:highlight>
                <a:latin typeface="Courier New"/>
                <a:ea typeface="Courier New"/>
                <a:cs typeface="Courier New"/>
                <a:sym typeface="Courier New"/>
              </a:rPr>
              <a:t>B</a:t>
            </a:r>
            <a:r>
              <a:rPr lang="en">
                <a:solidFill>
                  <a:srgbClr val="555555"/>
                </a:solidFill>
                <a:highlight>
                  <a:srgbClr val="FFFFFF"/>
                </a:highlight>
                <a:latin typeface="Arial"/>
                <a:ea typeface="Arial"/>
                <a:cs typeface="Arial"/>
                <a:sym typeface="Arial"/>
              </a:rPr>
              <a:t>.</a:t>
            </a:r>
          </a:p>
          <a:p>
            <a:pPr lvl="0" rtl="0">
              <a:lnSpc>
                <a:spcPct val="100000"/>
              </a:lnSpc>
              <a:spcBef>
                <a:spcPts val="0"/>
              </a:spcBef>
              <a:spcAft>
                <a:spcPts val="1100"/>
              </a:spcAft>
              <a:buNone/>
            </a:pPr>
            <a:r>
              <a:t/>
            </a:r>
            <a:endParaRPr sz="2400">
              <a:solidFill>
                <a:srgbClr val="555555"/>
              </a:solidFill>
              <a:highlight>
                <a:srgbClr val="FFFFFF"/>
              </a:highlight>
              <a:latin typeface="Arial"/>
              <a:ea typeface="Arial"/>
              <a:cs typeface="Arial"/>
              <a:sym typeface="Arial"/>
            </a:endParaRPr>
          </a:p>
          <a:p>
            <a:pPr lvl="0" rtl="0">
              <a:lnSpc>
                <a:spcPct val="100000"/>
              </a:lnSpc>
              <a:spcBef>
                <a:spcPts val="0"/>
              </a:spcBef>
              <a:spcAft>
                <a:spcPts val="1100"/>
              </a:spcAft>
              <a:buNone/>
            </a:pPr>
            <a:r>
              <a:t/>
            </a:r>
            <a:endParaRPr sz="1000">
              <a:solidFill>
                <a:srgbClr val="555555"/>
              </a:solidFill>
              <a:highlight>
                <a:srgbClr val="FFFFFF"/>
              </a:highlight>
              <a:latin typeface="Arial"/>
              <a:ea typeface="Arial"/>
              <a:cs typeface="Arial"/>
              <a:sym typeface="Arial"/>
            </a:endParaRPr>
          </a:p>
          <a:p>
            <a:pPr lvl="0" rtl="0">
              <a:lnSpc>
                <a:spcPct val="100000"/>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p:txBody>
      </p:sp>
      <p:sp>
        <p:nvSpPr>
          <p:cNvPr id="407" name="Shape 40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2" name="Shape 92"/>
        <p:cNvGrpSpPr/>
        <p:nvPr/>
      </p:nvGrpSpPr>
      <p:grpSpPr>
        <a:xfrm>
          <a:off x="0" y="0"/>
          <a:ext cx="0" cy="0"/>
          <a:chOff x="0" y="0"/>
          <a:chExt cx="0" cy="0"/>
        </a:xfrm>
      </p:grpSpPr>
      <p:sp>
        <p:nvSpPr>
          <p:cNvPr id="93" name="Shape 93"/>
          <p:cNvSpPr txBox="1"/>
          <p:nvPr>
            <p:ph type="title"/>
          </p:nvPr>
        </p:nvSpPr>
        <p:spPr>
          <a:xfrm>
            <a:off x="265500" y="1375599"/>
            <a:ext cx="4045199" cy="1551900"/>
          </a:xfrm>
          <a:prstGeom prst="rect">
            <a:avLst/>
          </a:prstGeom>
        </p:spPr>
        <p:txBody>
          <a:bodyPr anchorCtr="0" anchor="b" bIns="91425" lIns="91425" rIns="91425" tIns="91425">
            <a:noAutofit/>
          </a:bodyPr>
          <a:lstStyle/>
          <a:p>
            <a:pPr lvl="0" rtl="0">
              <a:spcBef>
                <a:spcPts val="0"/>
              </a:spcBef>
              <a:buNone/>
            </a:pPr>
            <a:r>
              <a:rPr lang="en"/>
              <a:t>How Does</a:t>
            </a:r>
          </a:p>
          <a:p>
            <a:pPr lvl="0">
              <a:spcBef>
                <a:spcPts val="0"/>
              </a:spcBef>
              <a:buNone/>
            </a:pPr>
            <a:r>
              <a:rPr lang="en"/>
              <a:t>It Work?</a:t>
            </a:r>
          </a:p>
        </p:txBody>
      </p:sp>
      <p:sp>
        <p:nvSpPr>
          <p:cNvPr id="94" name="Shape 94"/>
          <p:cNvSpPr txBox="1"/>
          <p:nvPr>
            <p:ph idx="1" type="subTitle"/>
          </p:nvPr>
        </p:nvSpPr>
        <p:spPr>
          <a:xfrm>
            <a:off x="265500" y="2981125"/>
            <a:ext cx="4045199" cy="1345500"/>
          </a:xfrm>
          <a:prstGeom prst="rect">
            <a:avLst/>
          </a:prstGeom>
        </p:spPr>
        <p:txBody>
          <a:bodyPr anchorCtr="0" anchor="t" bIns="91425" lIns="91425" rIns="91425" tIns="91425">
            <a:noAutofit/>
          </a:bodyPr>
          <a:lstStyle/>
          <a:p>
            <a:pPr lvl="0">
              <a:spcBef>
                <a:spcPts val="0"/>
              </a:spcBef>
              <a:buNone/>
            </a:pPr>
            <a:r>
              <a:rPr lang="en"/>
              <a:t>Very Well Thank You!</a:t>
            </a:r>
          </a:p>
        </p:txBody>
      </p:sp>
      <p:pic>
        <p:nvPicPr>
          <p:cNvPr id="95" name="Shape 95"/>
          <p:cNvPicPr preferRelativeResize="0"/>
          <p:nvPr/>
        </p:nvPicPr>
        <p:blipFill>
          <a:blip r:embed="rId3">
            <a:alphaModFix/>
          </a:blip>
          <a:stretch>
            <a:fillRect/>
          </a:stretch>
        </p:blipFill>
        <p:spPr>
          <a:xfrm>
            <a:off x="4930525" y="733624"/>
            <a:ext cx="4213474" cy="3869375"/>
          </a:xfrm>
          <a:prstGeom prst="rect">
            <a:avLst/>
          </a:prstGeom>
          <a:noFill/>
          <a:ln>
            <a:noFill/>
          </a:ln>
        </p:spPr>
      </p:pic>
      <p:sp>
        <p:nvSpPr>
          <p:cNvPr id="96" name="Shape 9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11" name="Shape 411"/>
        <p:cNvGrpSpPr/>
        <p:nvPr/>
      </p:nvGrpSpPr>
      <p:grpSpPr>
        <a:xfrm>
          <a:off x="0" y="0"/>
          <a:ext cx="0" cy="0"/>
          <a:chOff x="0" y="0"/>
          <a:chExt cx="0" cy="0"/>
        </a:xfrm>
      </p:grpSpPr>
      <p:sp>
        <p:nvSpPr>
          <p:cNvPr id="412" name="Shape 412"/>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Functions that modify JSON data</a:t>
            </a:r>
          </a:p>
        </p:txBody>
      </p:sp>
      <p:sp>
        <p:nvSpPr>
          <p:cNvPr id="413" name="Shape 413"/>
          <p:cNvSpPr txBox="1"/>
          <p:nvPr>
            <p:ph idx="1" type="body"/>
          </p:nvPr>
        </p:nvSpPr>
        <p:spPr>
          <a:xfrm>
            <a:off x="311700" y="1630450"/>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t/>
            </a:r>
            <a:endParaRPr>
              <a:solidFill>
                <a:srgbClr val="555555"/>
              </a:solidFill>
              <a:highlight>
                <a:srgbClr val="FFFFFF"/>
              </a:highlight>
              <a:latin typeface="Arial"/>
              <a:ea typeface="Arial"/>
              <a:cs typeface="Arial"/>
              <a:sym typeface="Arial"/>
            </a:endParaRPr>
          </a:p>
          <a:p>
            <a:pPr lvl="0" rtl="0">
              <a:lnSpc>
                <a:spcPct val="100000"/>
              </a:lnSpc>
              <a:spcBef>
                <a:spcPts val="0"/>
              </a:spcBef>
              <a:spcAft>
                <a:spcPts val="1100"/>
              </a:spcAft>
              <a:buNone/>
            </a:pPr>
            <a:r>
              <a:t/>
            </a:r>
            <a:endParaRPr sz="2400">
              <a:solidFill>
                <a:srgbClr val="555555"/>
              </a:solidFill>
              <a:highlight>
                <a:srgbClr val="FFFFFF"/>
              </a:highlight>
              <a:latin typeface="Arial"/>
              <a:ea typeface="Arial"/>
              <a:cs typeface="Arial"/>
              <a:sym typeface="Arial"/>
            </a:endParaRPr>
          </a:p>
          <a:p>
            <a:pPr lvl="0" rtl="0">
              <a:lnSpc>
                <a:spcPct val="100000"/>
              </a:lnSpc>
              <a:spcBef>
                <a:spcPts val="0"/>
              </a:spcBef>
              <a:spcAft>
                <a:spcPts val="1100"/>
              </a:spcAft>
              <a:buNone/>
            </a:pPr>
            <a:r>
              <a:t/>
            </a:r>
            <a:endParaRPr sz="1000">
              <a:solidFill>
                <a:srgbClr val="555555"/>
              </a:solidFill>
              <a:highlight>
                <a:srgbClr val="FFFFFF"/>
              </a:highlight>
              <a:latin typeface="Arial"/>
              <a:ea typeface="Arial"/>
              <a:cs typeface="Arial"/>
              <a:sym typeface="Arial"/>
            </a:endParaRPr>
          </a:p>
          <a:p>
            <a:pPr lvl="0" rtl="0">
              <a:lnSpc>
                <a:spcPct val="100000"/>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a:p>
            <a:pPr lvl="0" rtl="0">
              <a:lnSpc>
                <a:spcPct val="100000"/>
              </a:lnSpc>
              <a:spcBef>
                <a:spcPts val="0"/>
              </a:spcBef>
              <a:spcAft>
                <a:spcPts val="1100"/>
              </a:spcAft>
              <a:buNone/>
            </a:pPr>
            <a:r>
              <a:t/>
            </a:r>
            <a:endParaRPr sz="1400">
              <a:solidFill>
                <a:srgbClr val="555555"/>
              </a:solidFill>
              <a:highlight>
                <a:srgbClr val="FFFFFF"/>
              </a:highlight>
              <a:latin typeface="Courier New"/>
              <a:ea typeface="Courier New"/>
              <a:cs typeface="Courier New"/>
              <a:sym typeface="Courier New"/>
            </a:endParaRPr>
          </a:p>
        </p:txBody>
      </p:sp>
      <p:graphicFrame>
        <p:nvGraphicFramePr>
          <p:cNvPr id="414" name="Shape 414"/>
          <p:cNvGraphicFramePr/>
          <p:nvPr/>
        </p:nvGraphicFramePr>
        <p:xfrm>
          <a:off x="1020050" y="1113450"/>
          <a:ext cx="3000000" cy="3000000"/>
        </p:xfrm>
        <a:graphic>
          <a:graphicData uri="http://schemas.openxmlformats.org/drawingml/2006/table">
            <a:tbl>
              <a:tblPr>
                <a:noFill/>
                <a:tableStyleId>{773F43B8-1F9C-4BF8-9B34-F40072C09EDA}</a:tableStyleId>
              </a:tblPr>
              <a:tblGrid>
                <a:gridCol w="1274425"/>
                <a:gridCol w="2527775"/>
              </a:tblGrid>
              <a:tr h="223350">
                <a:tc>
                  <a:txBody>
                    <a:bodyPr>
                      <a:noAutofit/>
                    </a:bodyPr>
                    <a:lstStyle/>
                    <a:p>
                      <a:pPr lvl="0" rtl="0" algn="ctr">
                        <a:lnSpc>
                          <a:spcPct val="160000"/>
                        </a:lnSpc>
                        <a:spcBef>
                          <a:spcPts val="0"/>
                        </a:spcBef>
                        <a:buNone/>
                      </a:pPr>
                      <a:r>
                        <a:rPr b="1" lang="en" sz="1000">
                          <a:solidFill>
                            <a:srgbClr val="555555"/>
                          </a:solidFill>
                          <a:highlight>
                            <a:srgbClr val="FFFFFF"/>
                          </a:highlight>
                        </a:rPr>
                        <a:t>Escape Sequence</a:t>
                      </a:r>
                    </a:p>
                  </a:txBody>
                  <a:tcPr marT="28575" marB="28575" marR="28575" marL="2857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c>
                  <a:txBody>
                    <a:bodyPr>
                      <a:noAutofit/>
                    </a:bodyPr>
                    <a:lstStyle/>
                    <a:p>
                      <a:pPr lvl="0" rtl="0" algn="ctr">
                        <a:lnSpc>
                          <a:spcPct val="160000"/>
                        </a:lnSpc>
                        <a:spcBef>
                          <a:spcPts val="0"/>
                        </a:spcBef>
                        <a:buNone/>
                      </a:pPr>
                      <a:r>
                        <a:rPr b="1" lang="en" sz="1000">
                          <a:solidFill>
                            <a:srgbClr val="555555"/>
                          </a:solidFill>
                          <a:highlight>
                            <a:srgbClr val="FFFFFF"/>
                          </a:highlight>
                        </a:rPr>
                        <a:t>Character Represented by Sequence</a:t>
                      </a:r>
                    </a:p>
                  </a:txBody>
                  <a:tcPr marT="28575" marB="28575" marR="28575" marL="2857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r>
              <a:tr h="301500">
                <a:tc>
                  <a:txBody>
                    <a:bodyPr>
                      <a:noAutofit/>
                    </a:bodyPr>
                    <a:lstStyle/>
                    <a:p>
                      <a:pPr lvl="0" rtl="0">
                        <a:lnSpc>
                          <a:spcPct val="160000"/>
                        </a:lnSpc>
                        <a:spcBef>
                          <a:spcPts val="0"/>
                        </a:spcBef>
                        <a:buNone/>
                      </a:pPr>
                      <a:r>
                        <a:rPr lang="en" sz="950">
                          <a:solidFill>
                            <a:srgbClr val="555555"/>
                          </a:solidFill>
                          <a:highlight>
                            <a:srgbClr val="FFFFFF"/>
                          </a:highlight>
                          <a:latin typeface="Courier New"/>
                          <a:ea typeface="Courier New"/>
                          <a:cs typeface="Courier New"/>
                          <a:sym typeface="Courier New"/>
                        </a:rPr>
                        <a:t>\"</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c>
                  <a:txBody>
                    <a:bodyPr>
                      <a:noAutofit/>
                    </a:bodyPr>
                    <a:lstStyle/>
                    <a:p>
                      <a:pPr lvl="0" rtl="0">
                        <a:lnSpc>
                          <a:spcPct val="160000"/>
                        </a:lnSpc>
                        <a:spcBef>
                          <a:spcPts val="0"/>
                        </a:spcBef>
                        <a:buNone/>
                      </a:pPr>
                      <a:r>
                        <a:rPr lang="en" sz="950">
                          <a:solidFill>
                            <a:srgbClr val="555555"/>
                          </a:solidFill>
                          <a:highlight>
                            <a:srgbClr val="FFFFFF"/>
                          </a:highlight>
                        </a:rPr>
                        <a:t>A double quote (</a:t>
                      </a:r>
                      <a:r>
                        <a:rPr lang="en" sz="950">
                          <a:solidFill>
                            <a:srgbClr val="555555"/>
                          </a:solidFill>
                          <a:highlight>
                            <a:srgbClr val="FFFFFF"/>
                          </a:highlight>
                          <a:latin typeface="Courier New"/>
                          <a:ea typeface="Courier New"/>
                          <a:cs typeface="Courier New"/>
                          <a:sym typeface="Courier New"/>
                        </a:rPr>
                        <a:t>"</a:t>
                      </a:r>
                      <a:r>
                        <a:rPr lang="en" sz="950">
                          <a:solidFill>
                            <a:srgbClr val="555555"/>
                          </a:solidFill>
                          <a:highlight>
                            <a:srgbClr val="FFFFFF"/>
                          </a:highlight>
                        </a:rPr>
                        <a:t>) character</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r>
              <a:tr h="301500">
                <a:tc>
                  <a:txBody>
                    <a:bodyPr>
                      <a:noAutofit/>
                    </a:bodyPr>
                    <a:lstStyle/>
                    <a:p>
                      <a:pPr lvl="0" rtl="0">
                        <a:lnSpc>
                          <a:spcPct val="160000"/>
                        </a:lnSpc>
                        <a:spcBef>
                          <a:spcPts val="0"/>
                        </a:spcBef>
                        <a:buNone/>
                      </a:pPr>
                      <a:r>
                        <a:rPr lang="en" sz="950">
                          <a:solidFill>
                            <a:srgbClr val="555555"/>
                          </a:solidFill>
                          <a:highlight>
                            <a:srgbClr val="FFFFFF"/>
                          </a:highlight>
                          <a:latin typeface="Courier New"/>
                          <a:ea typeface="Courier New"/>
                          <a:cs typeface="Courier New"/>
                          <a:sym typeface="Courier New"/>
                        </a:rPr>
                        <a:t>\b</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c>
                  <a:txBody>
                    <a:bodyPr>
                      <a:noAutofit/>
                    </a:bodyPr>
                    <a:lstStyle/>
                    <a:p>
                      <a:pPr lvl="0" rtl="0">
                        <a:lnSpc>
                          <a:spcPct val="160000"/>
                        </a:lnSpc>
                        <a:spcBef>
                          <a:spcPts val="0"/>
                        </a:spcBef>
                        <a:buNone/>
                      </a:pPr>
                      <a:r>
                        <a:rPr lang="en" sz="950">
                          <a:solidFill>
                            <a:srgbClr val="555555"/>
                          </a:solidFill>
                          <a:highlight>
                            <a:srgbClr val="FFFFFF"/>
                          </a:highlight>
                        </a:rPr>
                        <a:t>A backspace character</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r>
              <a:tr h="301500">
                <a:tc>
                  <a:txBody>
                    <a:bodyPr>
                      <a:noAutofit/>
                    </a:bodyPr>
                    <a:lstStyle/>
                    <a:p>
                      <a:pPr lvl="0" rtl="0">
                        <a:lnSpc>
                          <a:spcPct val="160000"/>
                        </a:lnSpc>
                        <a:spcBef>
                          <a:spcPts val="0"/>
                        </a:spcBef>
                        <a:buNone/>
                      </a:pPr>
                      <a:r>
                        <a:rPr lang="en" sz="950">
                          <a:solidFill>
                            <a:srgbClr val="555555"/>
                          </a:solidFill>
                          <a:highlight>
                            <a:srgbClr val="FFFFFF"/>
                          </a:highlight>
                          <a:latin typeface="Courier New"/>
                          <a:ea typeface="Courier New"/>
                          <a:cs typeface="Courier New"/>
                          <a:sym typeface="Courier New"/>
                        </a:rPr>
                        <a:t>\f</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c>
                  <a:txBody>
                    <a:bodyPr>
                      <a:noAutofit/>
                    </a:bodyPr>
                    <a:lstStyle/>
                    <a:p>
                      <a:pPr lvl="0" rtl="0">
                        <a:lnSpc>
                          <a:spcPct val="160000"/>
                        </a:lnSpc>
                        <a:spcBef>
                          <a:spcPts val="0"/>
                        </a:spcBef>
                        <a:buNone/>
                      </a:pPr>
                      <a:r>
                        <a:rPr lang="en" sz="950">
                          <a:solidFill>
                            <a:srgbClr val="555555"/>
                          </a:solidFill>
                          <a:highlight>
                            <a:srgbClr val="FFFFFF"/>
                          </a:highlight>
                        </a:rPr>
                        <a:t>A formfeed character</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r>
              <a:tr h="301500">
                <a:tc>
                  <a:txBody>
                    <a:bodyPr>
                      <a:noAutofit/>
                    </a:bodyPr>
                    <a:lstStyle/>
                    <a:p>
                      <a:pPr lvl="0" rtl="0">
                        <a:lnSpc>
                          <a:spcPct val="160000"/>
                        </a:lnSpc>
                        <a:spcBef>
                          <a:spcPts val="0"/>
                        </a:spcBef>
                        <a:buNone/>
                      </a:pPr>
                      <a:r>
                        <a:rPr lang="en" sz="950">
                          <a:solidFill>
                            <a:srgbClr val="555555"/>
                          </a:solidFill>
                          <a:highlight>
                            <a:srgbClr val="FFFFFF"/>
                          </a:highlight>
                          <a:latin typeface="Courier New"/>
                          <a:ea typeface="Courier New"/>
                          <a:cs typeface="Courier New"/>
                          <a:sym typeface="Courier New"/>
                        </a:rPr>
                        <a:t>\n</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c>
                  <a:txBody>
                    <a:bodyPr>
                      <a:noAutofit/>
                    </a:bodyPr>
                    <a:lstStyle/>
                    <a:p>
                      <a:pPr lvl="0" rtl="0">
                        <a:lnSpc>
                          <a:spcPct val="160000"/>
                        </a:lnSpc>
                        <a:spcBef>
                          <a:spcPts val="0"/>
                        </a:spcBef>
                        <a:buNone/>
                      </a:pPr>
                      <a:r>
                        <a:rPr lang="en" sz="950">
                          <a:solidFill>
                            <a:srgbClr val="555555"/>
                          </a:solidFill>
                          <a:highlight>
                            <a:srgbClr val="FFFFFF"/>
                          </a:highlight>
                        </a:rPr>
                        <a:t>A newline (linefeed) character</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r>
              <a:tr h="301500">
                <a:tc>
                  <a:txBody>
                    <a:bodyPr>
                      <a:noAutofit/>
                    </a:bodyPr>
                    <a:lstStyle/>
                    <a:p>
                      <a:pPr lvl="0" rtl="0">
                        <a:lnSpc>
                          <a:spcPct val="160000"/>
                        </a:lnSpc>
                        <a:spcBef>
                          <a:spcPts val="0"/>
                        </a:spcBef>
                        <a:buNone/>
                      </a:pPr>
                      <a:r>
                        <a:rPr lang="en" sz="950">
                          <a:solidFill>
                            <a:srgbClr val="555555"/>
                          </a:solidFill>
                          <a:highlight>
                            <a:srgbClr val="FFFFFF"/>
                          </a:highlight>
                          <a:latin typeface="Courier New"/>
                          <a:ea typeface="Courier New"/>
                          <a:cs typeface="Courier New"/>
                          <a:sym typeface="Courier New"/>
                        </a:rPr>
                        <a:t>\r</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c>
                  <a:txBody>
                    <a:bodyPr>
                      <a:noAutofit/>
                    </a:bodyPr>
                    <a:lstStyle/>
                    <a:p>
                      <a:pPr lvl="0" rtl="0">
                        <a:lnSpc>
                          <a:spcPct val="160000"/>
                        </a:lnSpc>
                        <a:spcBef>
                          <a:spcPts val="0"/>
                        </a:spcBef>
                        <a:buNone/>
                      </a:pPr>
                      <a:r>
                        <a:rPr lang="en" sz="950">
                          <a:solidFill>
                            <a:srgbClr val="555555"/>
                          </a:solidFill>
                          <a:highlight>
                            <a:srgbClr val="FFFFFF"/>
                          </a:highlight>
                        </a:rPr>
                        <a:t>A carriage return character</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r>
              <a:tr h="301500">
                <a:tc>
                  <a:txBody>
                    <a:bodyPr>
                      <a:noAutofit/>
                    </a:bodyPr>
                    <a:lstStyle/>
                    <a:p>
                      <a:pPr lvl="0" rtl="0">
                        <a:lnSpc>
                          <a:spcPct val="160000"/>
                        </a:lnSpc>
                        <a:spcBef>
                          <a:spcPts val="0"/>
                        </a:spcBef>
                        <a:buNone/>
                      </a:pPr>
                      <a:r>
                        <a:rPr lang="en" sz="950">
                          <a:solidFill>
                            <a:srgbClr val="555555"/>
                          </a:solidFill>
                          <a:highlight>
                            <a:srgbClr val="FFFFFF"/>
                          </a:highlight>
                          <a:latin typeface="Courier New"/>
                          <a:ea typeface="Courier New"/>
                          <a:cs typeface="Courier New"/>
                          <a:sym typeface="Courier New"/>
                        </a:rPr>
                        <a:t>\t</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c>
                  <a:txBody>
                    <a:bodyPr>
                      <a:noAutofit/>
                    </a:bodyPr>
                    <a:lstStyle/>
                    <a:p>
                      <a:pPr lvl="0" rtl="0">
                        <a:lnSpc>
                          <a:spcPct val="160000"/>
                        </a:lnSpc>
                        <a:spcBef>
                          <a:spcPts val="0"/>
                        </a:spcBef>
                        <a:buNone/>
                      </a:pPr>
                      <a:r>
                        <a:rPr lang="en" sz="950">
                          <a:solidFill>
                            <a:srgbClr val="555555"/>
                          </a:solidFill>
                          <a:highlight>
                            <a:srgbClr val="FFFFFF"/>
                          </a:highlight>
                        </a:rPr>
                        <a:t>A tab character</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r>
              <a:tr h="301500">
                <a:tc>
                  <a:txBody>
                    <a:bodyPr>
                      <a:noAutofit/>
                    </a:bodyPr>
                    <a:lstStyle/>
                    <a:p>
                      <a:pPr lvl="0" rtl="0">
                        <a:lnSpc>
                          <a:spcPct val="160000"/>
                        </a:lnSpc>
                        <a:spcBef>
                          <a:spcPts val="0"/>
                        </a:spcBef>
                        <a:buNone/>
                      </a:pPr>
                      <a:r>
                        <a:rPr lang="en" sz="950">
                          <a:solidFill>
                            <a:srgbClr val="555555"/>
                          </a:solidFill>
                          <a:highlight>
                            <a:srgbClr val="FFFFFF"/>
                          </a:highlight>
                          <a:latin typeface="Courier New"/>
                          <a:ea typeface="Courier New"/>
                          <a:cs typeface="Courier New"/>
                          <a:sym typeface="Courier New"/>
                        </a:rPr>
                        <a:t>\\</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c>
                  <a:txBody>
                    <a:bodyPr>
                      <a:noAutofit/>
                    </a:bodyPr>
                    <a:lstStyle/>
                    <a:p>
                      <a:pPr lvl="0" rtl="0">
                        <a:lnSpc>
                          <a:spcPct val="160000"/>
                        </a:lnSpc>
                        <a:spcBef>
                          <a:spcPts val="0"/>
                        </a:spcBef>
                        <a:buNone/>
                      </a:pPr>
                      <a:r>
                        <a:rPr lang="en" sz="950">
                          <a:solidFill>
                            <a:srgbClr val="555555"/>
                          </a:solidFill>
                          <a:highlight>
                            <a:srgbClr val="FFFFFF"/>
                          </a:highlight>
                        </a:rPr>
                        <a:t>A backslash (</a:t>
                      </a:r>
                      <a:r>
                        <a:rPr lang="en" sz="950">
                          <a:solidFill>
                            <a:srgbClr val="555555"/>
                          </a:solidFill>
                          <a:highlight>
                            <a:srgbClr val="FFFFFF"/>
                          </a:highlight>
                          <a:latin typeface="Courier New"/>
                          <a:ea typeface="Courier New"/>
                          <a:cs typeface="Courier New"/>
                          <a:sym typeface="Courier New"/>
                        </a:rPr>
                        <a:t>\</a:t>
                      </a:r>
                      <a:r>
                        <a:rPr lang="en" sz="950">
                          <a:solidFill>
                            <a:srgbClr val="555555"/>
                          </a:solidFill>
                          <a:highlight>
                            <a:srgbClr val="FFFFFF"/>
                          </a:highlight>
                        </a:rPr>
                        <a:t>) character</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r>
              <a:tr h="301500">
                <a:tc>
                  <a:txBody>
                    <a:bodyPr>
                      <a:noAutofit/>
                    </a:bodyPr>
                    <a:lstStyle/>
                    <a:p>
                      <a:pPr lvl="0" rtl="0">
                        <a:lnSpc>
                          <a:spcPct val="160000"/>
                        </a:lnSpc>
                        <a:spcBef>
                          <a:spcPts val="0"/>
                        </a:spcBef>
                        <a:buNone/>
                      </a:pPr>
                      <a:r>
                        <a:rPr lang="en" sz="950">
                          <a:solidFill>
                            <a:srgbClr val="555555"/>
                          </a:solidFill>
                          <a:highlight>
                            <a:srgbClr val="FFFFFF"/>
                          </a:highlight>
                          <a:latin typeface="Courier New"/>
                          <a:ea typeface="Courier New"/>
                          <a:cs typeface="Courier New"/>
                          <a:sym typeface="Courier New"/>
                        </a:rPr>
                        <a:t>\u</a:t>
                      </a:r>
                      <a:r>
                        <a:rPr b="1" i="1" lang="en" sz="900">
                          <a:solidFill>
                            <a:srgbClr val="555555"/>
                          </a:solidFill>
                          <a:highlight>
                            <a:srgbClr val="FFFFFF"/>
                          </a:highlight>
                          <a:latin typeface="Courier New"/>
                          <a:ea typeface="Courier New"/>
                          <a:cs typeface="Courier New"/>
                          <a:sym typeface="Courier New"/>
                        </a:rPr>
                        <a:t>XXXX</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c>
                  <a:txBody>
                    <a:bodyPr>
                      <a:noAutofit/>
                    </a:bodyPr>
                    <a:lstStyle/>
                    <a:p>
                      <a:pPr lvl="0" rtl="0">
                        <a:lnSpc>
                          <a:spcPct val="160000"/>
                        </a:lnSpc>
                        <a:spcBef>
                          <a:spcPts val="0"/>
                        </a:spcBef>
                        <a:buNone/>
                      </a:pPr>
                      <a:r>
                        <a:rPr lang="en" sz="950">
                          <a:solidFill>
                            <a:srgbClr val="555555"/>
                          </a:solidFill>
                          <a:highlight>
                            <a:srgbClr val="FFFFFF"/>
                          </a:highlight>
                        </a:rPr>
                        <a:t>UTF-8 bytes for Unicode value </a:t>
                      </a:r>
                      <a:r>
                        <a:rPr b="1" i="1" lang="en" sz="900">
                          <a:solidFill>
                            <a:srgbClr val="555555"/>
                          </a:solidFill>
                          <a:highlight>
                            <a:srgbClr val="FFFFFF"/>
                          </a:highlight>
                          <a:latin typeface="Courier New"/>
                          <a:ea typeface="Courier New"/>
                          <a:cs typeface="Courier New"/>
                          <a:sym typeface="Courier New"/>
                        </a:rPr>
                        <a:t>XXXX</a:t>
                      </a:r>
                    </a:p>
                  </a:txBody>
                  <a:tcPr marT="91425" marB="91425" marR="47625" marL="47625" anchor="ctr">
                    <a:lnL cap="flat" cmpd="sng" w="12700">
                      <a:solidFill>
                        <a:srgbClr val="808080"/>
                      </a:solidFill>
                      <a:prstDash val="solid"/>
                      <a:round/>
                      <a:headEnd len="med" w="med" type="none"/>
                      <a:tailEnd len="med" w="med" type="none"/>
                    </a:lnL>
                    <a:lnR cap="flat" cmpd="sng" w="12700">
                      <a:solidFill>
                        <a:srgbClr val="808080"/>
                      </a:solidFill>
                      <a:prstDash val="solid"/>
                      <a:round/>
                      <a:headEnd len="med" w="med" type="none"/>
                      <a:tailEnd len="med" w="med" type="none"/>
                    </a:lnR>
                    <a:lnT cap="flat" cmpd="sng" w="12700">
                      <a:solidFill>
                        <a:srgbClr val="808080"/>
                      </a:solidFill>
                      <a:prstDash val="solid"/>
                      <a:round/>
                      <a:headEnd len="med" w="med" type="none"/>
                      <a:tailEnd len="med" w="med" type="none"/>
                    </a:lnT>
                    <a:lnB cap="flat" cmpd="sng" w="12700">
                      <a:solidFill>
                        <a:srgbClr val="808080"/>
                      </a:solidFill>
                      <a:prstDash val="solid"/>
                      <a:round/>
                      <a:headEnd len="med" w="med" type="none"/>
                      <a:tailEnd len="med" w="med" type="none"/>
                    </a:lnB>
                  </a:tcPr>
                </a:tc>
              </a:tr>
            </a:tbl>
          </a:graphicData>
        </a:graphic>
      </p:graphicFrame>
      <p:sp>
        <p:nvSpPr>
          <p:cNvPr id="415" name="Shape 41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19" name="Shape 419"/>
        <p:cNvGrpSpPr/>
        <p:nvPr/>
      </p:nvGrpSpPr>
      <p:grpSpPr>
        <a:xfrm>
          <a:off x="0" y="0"/>
          <a:ext cx="0" cy="0"/>
          <a:chOff x="0" y="0"/>
          <a:chExt cx="0" cy="0"/>
        </a:xfrm>
      </p:grpSpPr>
      <p:sp>
        <p:nvSpPr>
          <p:cNvPr id="420" name="Shape 420"/>
          <p:cNvSpPr txBox="1"/>
          <p:nvPr>
            <p:ph type="title"/>
          </p:nvPr>
        </p:nvSpPr>
        <p:spPr>
          <a:xfrm>
            <a:off x="311700" y="445025"/>
            <a:ext cx="8728499" cy="572699"/>
          </a:xfrm>
          <a:prstGeom prst="rect">
            <a:avLst/>
          </a:prstGeom>
        </p:spPr>
        <p:txBody>
          <a:bodyPr anchorCtr="0" anchor="t" bIns="91425" lIns="91425" rIns="91425" tIns="91425">
            <a:noAutofit/>
          </a:bodyPr>
          <a:lstStyle/>
          <a:p>
            <a:pPr lvl="0" rtl="0">
              <a:spcBef>
                <a:spcPts val="0"/>
              </a:spcBef>
              <a:buNone/>
            </a:pPr>
            <a:r>
              <a:rPr lang="en"/>
              <a:t>Functions to return JSON value attributes</a:t>
            </a:r>
          </a:p>
        </p:txBody>
      </p:sp>
      <p:sp>
        <p:nvSpPr>
          <p:cNvPr id="421" name="Shape 421"/>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u="sng">
                <a:solidFill>
                  <a:srgbClr val="000000"/>
                </a:solidFill>
                <a:highlight>
                  <a:srgbClr val="FFFFFF"/>
                </a:highlight>
                <a:latin typeface="Courier New"/>
                <a:ea typeface="Courier New"/>
                <a:cs typeface="Courier New"/>
                <a:sym typeface="Courier New"/>
                <a:hlinkClick r:id="rId3"/>
              </a:rPr>
              <a:t>JSON_DEPTH(</a:t>
            </a:r>
            <a:r>
              <a:rPr b="1" i="1" lang="en" u="sng">
                <a:solidFill>
                  <a:srgbClr val="000000"/>
                </a:solidFill>
                <a:highlight>
                  <a:srgbClr val="FFFFFF"/>
                </a:highlight>
                <a:latin typeface="Courier New"/>
                <a:ea typeface="Courier New"/>
                <a:cs typeface="Courier New"/>
                <a:sym typeface="Courier New"/>
                <a:hlinkClick r:id="rId4"/>
              </a:rPr>
              <a:t>json_doc</a:t>
            </a:r>
            <a:r>
              <a:rPr lang="en" u="sng">
                <a:solidFill>
                  <a:srgbClr val="000000"/>
                </a:solidFill>
                <a:highlight>
                  <a:srgbClr val="FFFFFF"/>
                </a:highlight>
                <a:latin typeface="Courier New"/>
                <a:ea typeface="Courier New"/>
                <a:cs typeface="Courier New"/>
                <a:sym typeface="Courier New"/>
                <a:hlinkClick r:id="rId5"/>
              </a:rPr>
              <a:t>)</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Returns the maximum depth of a JSON document.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the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An error occurs if the argument is not a valid JSON document.</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An empty array, empty object, or scalar value has depth 1. A nonempty array containing only elements of depth 1 or nonempty object containing only member values of depth 1 has depth 2. Otherwise, a JSON document has depth greater than 2.</a:t>
            </a:r>
          </a:p>
        </p:txBody>
      </p:sp>
      <p:sp>
        <p:nvSpPr>
          <p:cNvPr id="422" name="Shape 42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26" name="Shape 426"/>
        <p:cNvGrpSpPr/>
        <p:nvPr/>
      </p:nvGrpSpPr>
      <p:grpSpPr>
        <a:xfrm>
          <a:off x="0" y="0"/>
          <a:ext cx="0" cy="0"/>
          <a:chOff x="0" y="0"/>
          <a:chExt cx="0" cy="0"/>
        </a:xfrm>
      </p:grpSpPr>
      <p:sp>
        <p:nvSpPr>
          <p:cNvPr id="427" name="Shape 427"/>
          <p:cNvSpPr txBox="1"/>
          <p:nvPr>
            <p:ph type="title"/>
          </p:nvPr>
        </p:nvSpPr>
        <p:spPr>
          <a:xfrm>
            <a:off x="311700" y="445025"/>
            <a:ext cx="8728499" cy="572699"/>
          </a:xfrm>
          <a:prstGeom prst="rect">
            <a:avLst/>
          </a:prstGeom>
        </p:spPr>
        <p:txBody>
          <a:bodyPr anchorCtr="0" anchor="t" bIns="91425" lIns="91425" rIns="91425" tIns="91425">
            <a:noAutofit/>
          </a:bodyPr>
          <a:lstStyle/>
          <a:p>
            <a:pPr lvl="0" rtl="0">
              <a:spcBef>
                <a:spcPts val="0"/>
              </a:spcBef>
              <a:buNone/>
            </a:pPr>
            <a:r>
              <a:rPr lang="en"/>
              <a:t>Functions to return JSON value attributes</a:t>
            </a:r>
          </a:p>
        </p:txBody>
      </p:sp>
      <p:sp>
        <p:nvSpPr>
          <p:cNvPr id="428" name="Shape 428"/>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u="sng">
                <a:solidFill>
                  <a:srgbClr val="000000"/>
                </a:solidFill>
                <a:highlight>
                  <a:srgbClr val="FFFFFF"/>
                </a:highlight>
                <a:latin typeface="Courier New"/>
                <a:ea typeface="Courier New"/>
                <a:cs typeface="Courier New"/>
                <a:sym typeface="Courier New"/>
                <a:hlinkClick r:id="rId3"/>
              </a:rPr>
              <a:t>JSON_LENGTH(</a:t>
            </a:r>
            <a:r>
              <a:rPr b="1" i="1" lang="en" u="sng">
                <a:solidFill>
                  <a:srgbClr val="000000"/>
                </a:solidFill>
                <a:highlight>
                  <a:srgbClr val="FFFFFF"/>
                </a:highlight>
                <a:latin typeface="Courier New"/>
                <a:ea typeface="Courier New"/>
                <a:cs typeface="Courier New"/>
                <a:sym typeface="Courier New"/>
                <a:hlinkClick r:id="rId4"/>
              </a:rPr>
              <a:t>json_doc</a:t>
            </a:r>
            <a:r>
              <a:rPr lang="en" u="sng">
                <a:solidFill>
                  <a:srgbClr val="000000"/>
                </a:solidFill>
                <a:highlight>
                  <a:srgbClr val="FFFFFF"/>
                </a:highlight>
                <a:latin typeface="Courier New"/>
                <a:ea typeface="Courier New"/>
                <a:cs typeface="Courier New"/>
                <a:sym typeface="Courier New"/>
                <a:hlinkClick r:id="rId5"/>
              </a:rPr>
              <a:t>[, </a:t>
            </a:r>
            <a:r>
              <a:rPr b="1" i="1" lang="en" u="sng">
                <a:solidFill>
                  <a:srgbClr val="000000"/>
                </a:solidFill>
                <a:highlight>
                  <a:srgbClr val="FFFFFF"/>
                </a:highlight>
                <a:latin typeface="Courier New"/>
                <a:ea typeface="Courier New"/>
                <a:cs typeface="Courier New"/>
                <a:sym typeface="Courier New"/>
                <a:hlinkClick r:id="rId6"/>
              </a:rPr>
              <a:t>path</a:t>
            </a:r>
            <a:r>
              <a:rPr lang="en" u="sng">
                <a:solidFill>
                  <a:srgbClr val="000000"/>
                </a:solidFill>
                <a:highlight>
                  <a:srgbClr val="FFFFFF"/>
                </a:highlight>
                <a:latin typeface="Courier New"/>
                <a:ea typeface="Courier New"/>
                <a:cs typeface="Courier New"/>
                <a:sym typeface="Courier New"/>
                <a:hlinkClick r:id="rId7"/>
              </a:rPr>
              <a:t>])</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Returns the length of JSON document, or, if a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given, the length of the value within the document identified by the path.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any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or the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does not identify a value in the document. An error occurs if the </a:t>
            </a:r>
            <a:r>
              <a:rPr b="1" i="1" lang="en">
                <a:solidFill>
                  <a:srgbClr val="555555"/>
                </a:solidFill>
                <a:highlight>
                  <a:srgbClr val="FFFFFF"/>
                </a:highlight>
                <a:latin typeface="Courier New"/>
                <a:ea typeface="Courier New"/>
                <a:cs typeface="Courier New"/>
                <a:sym typeface="Courier New"/>
              </a:rPr>
              <a:t>json_doc</a:t>
            </a:r>
            <a:r>
              <a:rPr lang="en">
                <a:solidFill>
                  <a:srgbClr val="555555"/>
                </a:solidFill>
                <a:highlight>
                  <a:srgbClr val="FFFFFF"/>
                </a:highlight>
                <a:latin typeface="Arial"/>
                <a:ea typeface="Arial"/>
                <a:cs typeface="Arial"/>
                <a:sym typeface="Arial"/>
              </a:rPr>
              <a:t>argument is not a valid JSON document or the </a:t>
            </a:r>
            <a:r>
              <a:rPr b="1" i="1" lang="en">
                <a:solidFill>
                  <a:srgbClr val="555555"/>
                </a:solidFill>
                <a:highlight>
                  <a:srgbClr val="FFFFFF"/>
                </a:highlight>
                <a:latin typeface="Courier New"/>
                <a:ea typeface="Courier New"/>
                <a:cs typeface="Courier New"/>
                <a:sym typeface="Courier New"/>
              </a:rPr>
              <a:t>path</a:t>
            </a:r>
            <a:r>
              <a:rPr lang="en">
                <a:solidFill>
                  <a:srgbClr val="555555"/>
                </a:solidFill>
                <a:highlight>
                  <a:srgbClr val="FFFFFF"/>
                </a:highlight>
                <a:latin typeface="Arial"/>
                <a:ea typeface="Arial"/>
                <a:cs typeface="Arial"/>
                <a:sym typeface="Arial"/>
              </a:rPr>
              <a:t> argument is not a valid path expression or contains a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or </a:t>
            </a:r>
            <a:r>
              <a:rPr lang="en">
                <a:solidFill>
                  <a:srgbClr val="000000"/>
                </a:solidFill>
                <a:highlight>
                  <a:srgbClr val="FFFFFF"/>
                </a:highlight>
                <a:latin typeface="Courier New"/>
                <a:ea typeface="Courier New"/>
                <a:cs typeface="Courier New"/>
                <a:sym typeface="Courier New"/>
              </a:rPr>
              <a:t>**</a:t>
            </a:r>
            <a:r>
              <a:rPr lang="en">
                <a:solidFill>
                  <a:srgbClr val="555555"/>
                </a:solidFill>
                <a:highlight>
                  <a:srgbClr val="FFFFFF"/>
                </a:highlight>
                <a:latin typeface="Arial"/>
                <a:ea typeface="Arial"/>
                <a:cs typeface="Arial"/>
                <a:sym typeface="Arial"/>
              </a:rPr>
              <a:t> wildcard.The length does not count the length of nested arrays or objects.</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The length of a document is determined as follows:</a:t>
            </a:r>
          </a:p>
          <a:p>
            <a:pPr indent="-342900" lvl="0" marL="749300" rtl="0">
              <a:lnSpc>
                <a:spcPct val="100000"/>
              </a:lnSpc>
              <a:spcBef>
                <a:spcPts val="0"/>
              </a:spcBef>
              <a:spcAft>
                <a:spcPts val="1100"/>
              </a:spcAft>
              <a:buClr>
                <a:srgbClr val="555555"/>
              </a:buClr>
              <a:buSzPct val="100000"/>
              <a:buFont typeface="Courier New"/>
              <a:buChar char="o"/>
            </a:pPr>
            <a:r>
              <a:rPr lang="en">
                <a:solidFill>
                  <a:srgbClr val="555555"/>
                </a:solidFill>
                <a:highlight>
                  <a:srgbClr val="FFFFFF"/>
                </a:highlight>
                <a:latin typeface="Arial"/>
                <a:ea typeface="Arial"/>
                <a:cs typeface="Arial"/>
                <a:sym typeface="Arial"/>
              </a:rPr>
              <a:t>The length of a scalar is 1.</a:t>
            </a:r>
          </a:p>
          <a:p>
            <a:pPr indent="-342900" lvl="0" marL="749300" rtl="0">
              <a:lnSpc>
                <a:spcPct val="100000"/>
              </a:lnSpc>
              <a:spcBef>
                <a:spcPts val="0"/>
              </a:spcBef>
              <a:spcAft>
                <a:spcPts val="1100"/>
              </a:spcAft>
              <a:buClr>
                <a:srgbClr val="555555"/>
              </a:buClr>
              <a:buSzPct val="100000"/>
              <a:buFont typeface="Courier New"/>
              <a:buChar char="o"/>
            </a:pPr>
            <a:r>
              <a:rPr lang="en">
                <a:solidFill>
                  <a:srgbClr val="555555"/>
                </a:solidFill>
                <a:highlight>
                  <a:srgbClr val="FFFFFF"/>
                </a:highlight>
                <a:latin typeface="Arial"/>
                <a:ea typeface="Arial"/>
                <a:cs typeface="Arial"/>
                <a:sym typeface="Arial"/>
              </a:rPr>
              <a:t>The length of an array is the number of array elements.</a:t>
            </a:r>
          </a:p>
          <a:p>
            <a:pPr indent="-342900" lvl="0" marL="749300" rtl="0">
              <a:lnSpc>
                <a:spcPct val="100000"/>
              </a:lnSpc>
              <a:spcBef>
                <a:spcPts val="0"/>
              </a:spcBef>
              <a:spcAft>
                <a:spcPts val="1100"/>
              </a:spcAft>
              <a:buClr>
                <a:srgbClr val="555555"/>
              </a:buClr>
              <a:buSzPct val="100000"/>
              <a:buFont typeface="Courier New"/>
              <a:buChar char="o"/>
            </a:pPr>
            <a:r>
              <a:rPr lang="en">
                <a:solidFill>
                  <a:srgbClr val="555555"/>
                </a:solidFill>
                <a:highlight>
                  <a:srgbClr val="FFFFFF"/>
                </a:highlight>
                <a:latin typeface="Arial"/>
                <a:ea typeface="Arial"/>
                <a:cs typeface="Arial"/>
                <a:sym typeface="Arial"/>
              </a:rPr>
              <a:t>The length of an object is the number of object members.</a:t>
            </a:r>
          </a:p>
          <a:p>
            <a:pPr lvl="0" rtl="0">
              <a:lnSpc>
                <a:spcPct val="100000"/>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p:txBody>
      </p:sp>
      <p:sp>
        <p:nvSpPr>
          <p:cNvPr id="429" name="Shape 42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33" name="Shape 433"/>
        <p:cNvGrpSpPr/>
        <p:nvPr/>
      </p:nvGrpSpPr>
      <p:grpSpPr>
        <a:xfrm>
          <a:off x="0" y="0"/>
          <a:ext cx="0" cy="0"/>
          <a:chOff x="0" y="0"/>
          <a:chExt cx="0" cy="0"/>
        </a:xfrm>
      </p:grpSpPr>
      <p:sp>
        <p:nvSpPr>
          <p:cNvPr id="434" name="Shape 434"/>
          <p:cNvSpPr txBox="1"/>
          <p:nvPr>
            <p:ph type="title"/>
          </p:nvPr>
        </p:nvSpPr>
        <p:spPr>
          <a:xfrm>
            <a:off x="311700" y="445025"/>
            <a:ext cx="8728499" cy="572699"/>
          </a:xfrm>
          <a:prstGeom prst="rect">
            <a:avLst/>
          </a:prstGeom>
        </p:spPr>
        <p:txBody>
          <a:bodyPr anchorCtr="0" anchor="t" bIns="91425" lIns="91425" rIns="91425" tIns="91425">
            <a:noAutofit/>
          </a:bodyPr>
          <a:lstStyle/>
          <a:p>
            <a:pPr lvl="0" rtl="0">
              <a:spcBef>
                <a:spcPts val="0"/>
              </a:spcBef>
              <a:buNone/>
            </a:pPr>
            <a:r>
              <a:rPr lang="en"/>
              <a:t>Functions to return JSON value attributes</a:t>
            </a:r>
          </a:p>
        </p:txBody>
      </p:sp>
      <p:sp>
        <p:nvSpPr>
          <p:cNvPr id="435" name="Shape 435"/>
          <p:cNvSpPr txBox="1"/>
          <p:nvPr>
            <p:ph idx="1" type="body"/>
          </p:nvPr>
        </p:nvSpPr>
        <p:spPr>
          <a:xfrm>
            <a:off x="207775" y="1110900"/>
            <a:ext cx="8520599" cy="3416400"/>
          </a:xfrm>
          <a:prstGeom prst="rect">
            <a:avLst/>
          </a:prstGeom>
        </p:spPr>
        <p:txBody>
          <a:bodyPr anchorCtr="0" anchor="t" bIns="91425" lIns="91425" rIns="91425" tIns="91425">
            <a:noAutofit/>
          </a:bodyPr>
          <a:lstStyle/>
          <a:p>
            <a:pPr lvl="0" rtl="0">
              <a:lnSpc>
                <a:spcPct val="175203"/>
              </a:lnSpc>
              <a:spcBef>
                <a:spcPts val="0"/>
              </a:spcBef>
              <a:spcAft>
                <a:spcPts val="1100"/>
              </a:spcAft>
              <a:buNone/>
            </a:pPr>
            <a:r>
              <a:rPr lang="en" sz="1000">
                <a:solidFill>
                  <a:srgbClr val="555555"/>
                </a:solidFill>
                <a:highlight>
                  <a:srgbClr val="FFFFFF"/>
                </a:highlight>
                <a:latin typeface="Arial"/>
                <a:ea typeface="Arial"/>
                <a:cs typeface="Arial"/>
                <a:sym typeface="Arial"/>
              </a:rPr>
              <a:t> </a:t>
            </a:r>
            <a:r>
              <a:rPr lang="en" u="sng">
                <a:solidFill>
                  <a:srgbClr val="000000"/>
                </a:solidFill>
                <a:highlight>
                  <a:srgbClr val="FFFFFF"/>
                </a:highlight>
                <a:latin typeface="Courier New"/>
                <a:ea typeface="Courier New"/>
                <a:cs typeface="Courier New"/>
                <a:sym typeface="Courier New"/>
                <a:hlinkClick r:id="rId3"/>
              </a:rPr>
              <a:t>JSON_TYPE(</a:t>
            </a:r>
            <a:r>
              <a:rPr b="1" i="1" lang="en" u="sng">
                <a:solidFill>
                  <a:srgbClr val="000000"/>
                </a:solidFill>
                <a:highlight>
                  <a:srgbClr val="FFFFFF"/>
                </a:highlight>
                <a:latin typeface="Courier New"/>
                <a:ea typeface="Courier New"/>
                <a:cs typeface="Courier New"/>
                <a:sym typeface="Courier New"/>
                <a:hlinkClick r:id="rId4"/>
              </a:rPr>
              <a:t>json_val</a:t>
            </a:r>
            <a:r>
              <a:rPr lang="en" u="sng">
                <a:solidFill>
                  <a:srgbClr val="000000"/>
                </a:solidFill>
                <a:highlight>
                  <a:srgbClr val="FFFFFF"/>
                </a:highlight>
                <a:latin typeface="Courier New"/>
                <a:ea typeface="Courier New"/>
                <a:cs typeface="Courier New"/>
                <a:sym typeface="Courier New"/>
                <a:hlinkClick r:id="rId5"/>
              </a:rPr>
              <a:t>)</a:t>
            </a:r>
          </a:p>
          <a:p>
            <a:pPr lvl="0" rtl="0">
              <a:lnSpc>
                <a:spcPct val="175203"/>
              </a:lnSpc>
              <a:spcBef>
                <a:spcPts val="0"/>
              </a:spcBef>
              <a:spcAft>
                <a:spcPts val="1100"/>
              </a:spcAft>
              <a:buNone/>
            </a:pPr>
            <a:r>
              <a:rPr lang="en">
                <a:solidFill>
                  <a:srgbClr val="555555"/>
                </a:solidFill>
                <a:highlight>
                  <a:srgbClr val="FFFFFF"/>
                </a:highlight>
                <a:latin typeface="Arial"/>
                <a:ea typeface="Arial"/>
                <a:cs typeface="Arial"/>
                <a:sym typeface="Arial"/>
              </a:rPr>
              <a:t>Returns a </a:t>
            </a:r>
            <a:r>
              <a:rPr b="1" lang="en" sz="2400">
                <a:solidFill>
                  <a:srgbClr val="000000"/>
                </a:solidFill>
                <a:highlight>
                  <a:srgbClr val="FFFFFF"/>
                </a:highlight>
                <a:latin typeface="Courier New"/>
                <a:ea typeface="Courier New"/>
                <a:cs typeface="Courier New"/>
                <a:sym typeface="Courier New"/>
              </a:rPr>
              <a:t>utf8mb4</a:t>
            </a:r>
            <a:r>
              <a:rPr lang="en">
                <a:solidFill>
                  <a:srgbClr val="555555"/>
                </a:solidFill>
                <a:highlight>
                  <a:srgbClr val="FFFFFF"/>
                </a:highlight>
                <a:latin typeface="Arial"/>
                <a:ea typeface="Arial"/>
                <a:cs typeface="Arial"/>
                <a:sym typeface="Arial"/>
              </a:rPr>
              <a:t> string indicating the type of a JSON value:</a:t>
            </a:r>
          </a:p>
          <a:p>
            <a:pPr lvl="0" rtl="0">
              <a:lnSpc>
                <a:spcPct val="100000"/>
              </a:lnSpc>
              <a:spcBef>
                <a:spcPts val="0"/>
              </a:spcBef>
              <a:spcAft>
                <a:spcPts val="1100"/>
              </a:spcAft>
              <a:buNone/>
            </a:pPr>
            <a:r>
              <a:rPr lang="en">
                <a:solidFill>
                  <a:srgbClr val="555555"/>
                </a:solidFill>
                <a:highlight>
                  <a:srgbClr val="FFFFFF"/>
                </a:highlight>
                <a:latin typeface="Courier New"/>
                <a:ea typeface="Courier New"/>
                <a:cs typeface="Courier New"/>
                <a:sym typeface="Courier New"/>
              </a:rPr>
              <a:t>	Object, Array, Integer, Boolean ….</a:t>
            </a:r>
          </a:p>
        </p:txBody>
      </p:sp>
      <p:sp>
        <p:nvSpPr>
          <p:cNvPr id="436" name="Shape 43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40" name="Shape 440"/>
        <p:cNvGrpSpPr/>
        <p:nvPr/>
      </p:nvGrpSpPr>
      <p:grpSpPr>
        <a:xfrm>
          <a:off x="0" y="0"/>
          <a:ext cx="0" cy="0"/>
          <a:chOff x="0" y="0"/>
          <a:chExt cx="0" cy="0"/>
        </a:xfrm>
      </p:grpSpPr>
      <p:sp>
        <p:nvSpPr>
          <p:cNvPr id="441" name="Shape 441"/>
          <p:cNvSpPr txBox="1"/>
          <p:nvPr>
            <p:ph type="title"/>
          </p:nvPr>
        </p:nvSpPr>
        <p:spPr>
          <a:xfrm>
            <a:off x="311700" y="445025"/>
            <a:ext cx="8728499" cy="572699"/>
          </a:xfrm>
          <a:prstGeom prst="rect">
            <a:avLst/>
          </a:prstGeom>
        </p:spPr>
        <p:txBody>
          <a:bodyPr anchorCtr="0" anchor="t" bIns="91425" lIns="91425" rIns="91425" tIns="91425">
            <a:noAutofit/>
          </a:bodyPr>
          <a:lstStyle/>
          <a:p>
            <a:pPr lvl="0" rtl="0">
              <a:spcBef>
                <a:spcPts val="0"/>
              </a:spcBef>
              <a:buNone/>
            </a:pPr>
            <a:r>
              <a:rPr lang="en"/>
              <a:t>Functions to return JSON value attributes</a:t>
            </a:r>
          </a:p>
        </p:txBody>
      </p:sp>
      <p:sp>
        <p:nvSpPr>
          <p:cNvPr id="442" name="Shape 442"/>
          <p:cNvSpPr txBox="1"/>
          <p:nvPr>
            <p:ph idx="1" type="body"/>
          </p:nvPr>
        </p:nvSpPr>
        <p:spPr>
          <a:xfrm>
            <a:off x="207775" y="1110900"/>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000">
                <a:solidFill>
                  <a:srgbClr val="555555"/>
                </a:solidFill>
                <a:highlight>
                  <a:srgbClr val="FFFFFF"/>
                </a:highlight>
                <a:latin typeface="Arial"/>
                <a:ea typeface="Arial"/>
                <a:cs typeface="Arial"/>
                <a:sym typeface="Arial"/>
              </a:rPr>
              <a:t> </a:t>
            </a:r>
            <a:r>
              <a:rPr lang="en">
                <a:solidFill>
                  <a:srgbClr val="555555"/>
                </a:solidFill>
                <a:highlight>
                  <a:srgbClr val="FFFFFF"/>
                </a:highlight>
                <a:latin typeface="Courier New"/>
                <a:ea typeface="Courier New"/>
                <a:cs typeface="Courier New"/>
                <a:sym typeface="Courier New"/>
              </a:rPr>
              <a:t>JS</a:t>
            </a:r>
            <a:r>
              <a:rPr lang="en" u="sng">
                <a:solidFill>
                  <a:srgbClr val="000000"/>
                </a:solidFill>
                <a:highlight>
                  <a:srgbClr val="FFFFFF"/>
                </a:highlight>
                <a:latin typeface="Courier New"/>
                <a:ea typeface="Courier New"/>
                <a:cs typeface="Courier New"/>
                <a:sym typeface="Courier New"/>
                <a:hlinkClick r:id="rId3"/>
              </a:rPr>
              <a:t>ON_VALID(</a:t>
            </a:r>
            <a:r>
              <a:rPr b="1" i="1" lang="en" u="sng">
                <a:solidFill>
                  <a:srgbClr val="000000"/>
                </a:solidFill>
                <a:highlight>
                  <a:srgbClr val="FFFFFF"/>
                </a:highlight>
                <a:latin typeface="Courier New"/>
                <a:ea typeface="Courier New"/>
                <a:cs typeface="Courier New"/>
                <a:sym typeface="Courier New"/>
                <a:hlinkClick r:id="rId4"/>
              </a:rPr>
              <a:t>val</a:t>
            </a:r>
            <a:r>
              <a:rPr lang="en" u="sng">
                <a:solidFill>
                  <a:srgbClr val="000000"/>
                </a:solidFill>
                <a:highlight>
                  <a:srgbClr val="FFFFFF"/>
                </a:highlight>
                <a:latin typeface="Courier New"/>
                <a:ea typeface="Courier New"/>
                <a:cs typeface="Courier New"/>
                <a:sym typeface="Courier New"/>
                <a:hlinkClick r:id="rId5"/>
              </a:rPr>
              <a:t>)</a:t>
            </a: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Returns 0 or 1 to indicate whether a value is a valid JSON document. Returns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 if the argument is </a:t>
            </a:r>
            <a:r>
              <a:rPr lang="en">
                <a:solidFill>
                  <a:srgbClr val="000000"/>
                </a:solidFill>
                <a:highlight>
                  <a:srgbClr val="FFFFFF"/>
                </a:highlight>
                <a:latin typeface="Courier New"/>
                <a:ea typeface="Courier New"/>
                <a:cs typeface="Courier New"/>
                <a:sym typeface="Courier New"/>
              </a:rPr>
              <a:t>NULL</a:t>
            </a:r>
            <a:r>
              <a:rPr lang="en">
                <a:solidFill>
                  <a:srgbClr val="555555"/>
                </a:solidFill>
                <a:highlight>
                  <a:srgbClr val="FFFFFF"/>
                </a:highlight>
                <a:latin typeface="Arial"/>
                <a:ea typeface="Arial"/>
                <a:cs typeface="Arial"/>
                <a:sym typeface="Arial"/>
              </a:rPr>
              <a:t>.</a:t>
            </a:r>
          </a:p>
          <a:p>
            <a:pPr indent="0" lvl="0" marL="63500" rtl="0">
              <a:lnSpc>
                <a:spcPct val="100000"/>
              </a:lnSpc>
              <a:spcBef>
                <a:spcPts val="1500"/>
              </a:spcBef>
              <a:spcAft>
                <a:spcPts val="1500"/>
              </a:spcAft>
              <a:buNone/>
            </a:pPr>
            <a:r>
              <a:rPr lang="en">
                <a:solidFill>
                  <a:srgbClr val="000000"/>
                </a:solidFill>
                <a:highlight>
                  <a:srgbClr val="EEEEEE"/>
                </a:highlight>
                <a:latin typeface="Courier New"/>
                <a:ea typeface="Courier New"/>
                <a:cs typeface="Courier New"/>
                <a:sym typeface="Courier New"/>
              </a:rPr>
              <a:t>mysql&gt; </a:t>
            </a:r>
            <a:r>
              <a:rPr b="1" lang="en">
                <a:solidFill>
                  <a:srgbClr val="000000"/>
                </a:solidFill>
                <a:highlight>
                  <a:srgbClr val="EEEEEE"/>
                </a:highlight>
                <a:latin typeface="Courier New"/>
                <a:ea typeface="Courier New"/>
                <a:cs typeface="Courier New"/>
                <a:sym typeface="Courier New"/>
              </a:rPr>
              <a:t>SELECT JSON_VALID('{"a": 1}');</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 JSON_VALID('{"a": 1}') |</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                      1 |</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a:t>
            </a:r>
          </a:p>
          <a:p>
            <a:pPr lvl="0" rtl="0">
              <a:lnSpc>
                <a:spcPct val="175203"/>
              </a:lnSpc>
              <a:spcBef>
                <a:spcPts val="0"/>
              </a:spcBef>
              <a:spcAft>
                <a:spcPts val="1100"/>
              </a:spcAft>
              <a:buNone/>
            </a:pPr>
            <a:r>
              <a:t/>
            </a:r>
            <a:endParaRPr>
              <a:solidFill>
                <a:srgbClr val="555555"/>
              </a:solidFill>
              <a:highlight>
                <a:srgbClr val="FFFFFF"/>
              </a:highlight>
              <a:latin typeface="Courier New"/>
              <a:ea typeface="Courier New"/>
              <a:cs typeface="Courier New"/>
              <a:sym typeface="Courier New"/>
            </a:endParaRPr>
          </a:p>
        </p:txBody>
      </p:sp>
      <p:sp>
        <p:nvSpPr>
          <p:cNvPr id="443" name="Shape 44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47" name="Shape 447"/>
        <p:cNvGrpSpPr/>
        <p:nvPr/>
      </p:nvGrpSpPr>
      <p:grpSpPr>
        <a:xfrm>
          <a:off x="0" y="0"/>
          <a:ext cx="0" cy="0"/>
          <a:chOff x="0" y="0"/>
          <a:chExt cx="0" cy="0"/>
        </a:xfrm>
      </p:grpSpPr>
      <p:sp>
        <p:nvSpPr>
          <p:cNvPr id="448" name="Shape 448"/>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JSON Path Syntax</a:t>
            </a:r>
          </a:p>
        </p:txBody>
      </p:sp>
      <p:sp>
        <p:nvSpPr>
          <p:cNvPr id="449" name="Shape 449"/>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spcBef>
                <a:spcPts val="0"/>
              </a:spcBef>
              <a:buNone/>
            </a:pPr>
            <a:r>
              <a:rPr lang="en" sz="1250">
                <a:solidFill>
                  <a:srgbClr val="555555"/>
                </a:solidFill>
                <a:highlight>
                  <a:srgbClr val="FFFFFF"/>
                </a:highlight>
                <a:latin typeface="Arial"/>
                <a:ea typeface="Arial"/>
                <a:cs typeface="Arial"/>
                <a:sym typeface="Arial"/>
              </a:rPr>
              <a:t>Many of the functions described in previous sections require a path expression in order to identify a specific element in a JSON document. A path consists of the path's scope followed by one or more path legs.</a:t>
            </a:r>
          </a:p>
          <a:p>
            <a:pPr lvl="0" rtl="0">
              <a:spcBef>
                <a:spcPts val="0"/>
              </a:spcBef>
              <a:buNone/>
            </a:pPr>
            <a:r>
              <a:rPr lang="en" sz="1250">
                <a:solidFill>
                  <a:srgbClr val="555555"/>
                </a:solidFill>
                <a:highlight>
                  <a:srgbClr val="FFFFFF"/>
                </a:highlight>
                <a:latin typeface="Arial"/>
                <a:ea typeface="Arial"/>
                <a:cs typeface="Arial"/>
                <a:sym typeface="Arial"/>
              </a:rPr>
              <a:t>For paths used in MySQL JSON functions, the scope is always the document being searched or otherwise operated on, represented by a leading </a:t>
            </a:r>
            <a:r>
              <a:rPr lang="en" sz="1200">
                <a:solidFill>
                  <a:srgbClr val="000000"/>
                </a:solidFill>
                <a:highlight>
                  <a:srgbClr val="FFFFFF"/>
                </a:highlight>
                <a:latin typeface="Courier New"/>
                <a:ea typeface="Courier New"/>
                <a:cs typeface="Courier New"/>
                <a:sym typeface="Courier New"/>
              </a:rPr>
              <a:t>$</a:t>
            </a:r>
            <a:r>
              <a:rPr lang="en" sz="1250">
                <a:solidFill>
                  <a:srgbClr val="555555"/>
                </a:solidFill>
                <a:highlight>
                  <a:srgbClr val="FFFFFF"/>
                </a:highlight>
                <a:latin typeface="Arial"/>
                <a:ea typeface="Arial"/>
                <a:cs typeface="Arial"/>
                <a:sym typeface="Arial"/>
              </a:rPr>
              <a:t> character. Path legs are separated by period characters (</a:t>
            </a:r>
            <a:r>
              <a:rPr lang="en" sz="1200">
                <a:solidFill>
                  <a:srgbClr val="000000"/>
                </a:solidFill>
                <a:highlight>
                  <a:srgbClr val="FFFFFF"/>
                </a:highlight>
                <a:latin typeface="Courier New"/>
                <a:ea typeface="Courier New"/>
                <a:cs typeface="Courier New"/>
                <a:sym typeface="Courier New"/>
              </a:rPr>
              <a:t>.</a:t>
            </a:r>
            <a:r>
              <a:rPr lang="en" sz="1250">
                <a:solidFill>
                  <a:srgbClr val="555555"/>
                </a:solidFill>
                <a:highlight>
                  <a:srgbClr val="FFFFFF"/>
                </a:highlight>
                <a:latin typeface="Arial"/>
                <a:ea typeface="Arial"/>
                <a:cs typeface="Arial"/>
                <a:sym typeface="Arial"/>
              </a:rPr>
              <a:t>).</a:t>
            </a:r>
          </a:p>
          <a:p>
            <a:pPr lvl="0" rtl="0">
              <a:spcBef>
                <a:spcPts val="0"/>
              </a:spcBef>
              <a:buNone/>
            </a:pPr>
            <a:r>
              <a:rPr lang="en" sz="1250">
                <a:solidFill>
                  <a:srgbClr val="555555"/>
                </a:solidFill>
                <a:highlight>
                  <a:srgbClr val="FFFFFF"/>
                </a:highlight>
                <a:latin typeface="Arial"/>
                <a:ea typeface="Arial"/>
                <a:cs typeface="Arial"/>
                <a:sym typeface="Arial"/>
              </a:rPr>
              <a:t>Names of keys must be double-quoted strings or valid ECMAScript identifiers</a:t>
            </a:r>
          </a:p>
          <a:p>
            <a:pPr lvl="0" rtl="0">
              <a:spcBef>
                <a:spcPts val="0"/>
              </a:spcBef>
              <a:buNone/>
            </a:pPr>
            <a:r>
              <a:rPr lang="en" sz="1250">
                <a:solidFill>
                  <a:srgbClr val="555555"/>
                </a:solidFill>
                <a:highlight>
                  <a:srgbClr val="FFFFFF"/>
                </a:highlight>
                <a:latin typeface="Arial"/>
                <a:ea typeface="Arial"/>
                <a:cs typeface="Arial"/>
                <a:sym typeface="Arial"/>
              </a:rPr>
              <a:t>Path expressions, like JSON text, should be encoded using the </a:t>
            </a:r>
            <a:r>
              <a:rPr lang="en" sz="1200">
                <a:solidFill>
                  <a:srgbClr val="000000"/>
                </a:solidFill>
                <a:highlight>
                  <a:srgbClr val="FFFFFF"/>
                </a:highlight>
                <a:latin typeface="Courier New"/>
                <a:ea typeface="Courier New"/>
                <a:cs typeface="Courier New"/>
                <a:sym typeface="Courier New"/>
              </a:rPr>
              <a:t>ascii</a:t>
            </a:r>
            <a:r>
              <a:rPr lang="en" sz="1250">
                <a:solidFill>
                  <a:srgbClr val="555555"/>
                </a:solidFill>
                <a:highlight>
                  <a:srgbClr val="FFFFFF"/>
                </a:highlight>
                <a:latin typeface="Arial"/>
                <a:ea typeface="Arial"/>
                <a:cs typeface="Arial"/>
                <a:sym typeface="Arial"/>
              </a:rPr>
              <a:t>, </a:t>
            </a:r>
            <a:r>
              <a:rPr lang="en" sz="1200">
                <a:solidFill>
                  <a:srgbClr val="000000"/>
                </a:solidFill>
                <a:highlight>
                  <a:srgbClr val="FFFFFF"/>
                </a:highlight>
                <a:latin typeface="Courier New"/>
                <a:ea typeface="Courier New"/>
                <a:cs typeface="Courier New"/>
                <a:sym typeface="Courier New"/>
              </a:rPr>
              <a:t>utf8</a:t>
            </a:r>
            <a:r>
              <a:rPr lang="en" sz="1250">
                <a:solidFill>
                  <a:srgbClr val="555555"/>
                </a:solidFill>
                <a:highlight>
                  <a:srgbClr val="FFFFFF"/>
                </a:highlight>
                <a:latin typeface="Arial"/>
                <a:ea typeface="Arial"/>
                <a:cs typeface="Arial"/>
                <a:sym typeface="Arial"/>
              </a:rPr>
              <a:t>, or </a:t>
            </a:r>
            <a:r>
              <a:rPr lang="en" sz="1200">
                <a:solidFill>
                  <a:srgbClr val="000000"/>
                </a:solidFill>
                <a:highlight>
                  <a:srgbClr val="FFFFFF"/>
                </a:highlight>
                <a:latin typeface="Courier New"/>
                <a:ea typeface="Courier New"/>
                <a:cs typeface="Courier New"/>
                <a:sym typeface="Courier New"/>
              </a:rPr>
              <a:t>utf8mb4</a:t>
            </a:r>
            <a:r>
              <a:rPr lang="en" sz="1250">
                <a:solidFill>
                  <a:srgbClr val="555555"/>
                </a:solidFill>
                <a:highlight>
                  <a:srgbClr val="FFFFFF"/>
                </a:highlight>
                <a:latin typeface="Arial"/>
                <a:ea typeface="Arial"/>
                <a:cs typeface="Arial"/>
                <a:sym typeface="Arial"/>
              </a:rPr>
              <a:t> character sets. Other character encodings are implicitly coerced to </a:t>
            </a:r>
            <a:r>
              <a:rPr lang="en" sz="1200">
                <a:solidFill>
                  <a:srgbClr val="000000"/>
                </a:solidFill>
                <a:highlight>
                  <a:srgbClr val="FFFFFF"/>
                </a:highlight>
                <a:latin typeface="Courier New"/>
                <a:ea typeface="Courier New"/>
                <a:cs typeface="Courier New"/>
                <a:sym typeface="Courier New"/>
              </a:rPr>
              <a:t>utf8mb4</a:t>
            </a:r>
            <a:r>
              <a:rPr lang="en" sz="1250">
                <a:solidFill>
                  <a:srgbClr val="555555"/>
                </a:solidFill>
                <a:highlight>
                  <a:srgbClr val="FFFFFF"/>
                </a:highlight>
                <a:latin typeface="Arial"/>
                <a:ea typeface="Arial"/>
                <a:cs typeface="Arial"/>
                <a:sym typeface="Arial"/>
              </a:rPr>
              <a:t>.</a:t>
            </a:r>
          </a:p>
          <a:p>
            <a:pPr lvl="0" rtl="0">
              <a:spcBef>
                <a:spcPts val="0"/>
              </a:spcBef>
              <a:buNone/>
            </a:pPr>
            <a:r>
              <a:rPr lang="en" sz="1250">
                <a:solidFill>
                  <a:srgbClr val="555555"/>
                </a:solidFill>
                <a:highlight>
                  <a:srgbClr val="FFFFFF"/>
                </a:highlight>
                <a:latin typeface="Arial"/>
                <a:ea typeface="Arial"/>
                <a:cs typeface="Arial"/>
                <a:sym typeface="Arial"/>
              </a:rPr>
              <a:t>You can use </a:t>
            </a:r>
            <a:r>
              <a:rPr lang="en" sz="1200">
                <a:solidFill>
                  <a:srgbClr val="000000"/>
                </a:solidFill>
                <a:highlight>
                  <a:srgbClr val="FFFFFF"/>
                </a:highlight>
                <a:latin typeface="Courier New"/>
                <a:ea typeface="Courier New"/>
                <a:cs typeface="Courier New"/>
                <a:sym typeface="Courier New"/>
              </a:rPr>
              <a:t>'$'</a:t>
            </a:r>
            <a:r>
              <a:rPr lang="en" sz="1250">
                <a:solidFill>
                  <a:srgbClr val="555555"/>
                </a:solidFill>
                <a:highlight>
                  <a:srgbClr val="FFFFFF"/>
                </a:highlight>
                <a:latin typeface="Arial"/>
                <a:ea typeface="Arial"/>
                <a:cs typeface="Arial"/>
                <a:sym typeface="Arial"/>
              </a:rPr>
              <a:t> as a synonynm for the document in JSON path expressions.</a:t>
            </a:r>
          </a:p>
          <a:p>
            <a:pPr lvl="0" rtl="0">
              <a:lnSpc>
                <a:spcPct val="100000"/>
              </a:lnSpc>
              <a:spcBef>
                <a:spcPts val="0"/>
              </a:spcBef>
              <a:spcAft>
                <a:spcPts val="1100"/>
              </a:spcAft>
              <a:buNone/>
            </a:pPr>
            <a:r>
              <a:rPr lang="en" sz="1250">
                <a:solidFill>
                  <a:srgbClr val="555555"/>
                </a:solidFill>
                <a:highlight>
                  <a:srgbClr val="FFFFFF"/>
                </a:highlight>
                <a:latin typeface="Arial"/>
                <a:ea typeface="Arial"/>
                <a:cs typeface="Arial"/>
                <a:sym typeface="Arial"/>
              </a:rPr>
              <a:t>The wildcard </a:t>
            </a:r>
            <a:r>
              <a:rPr lang="en" sz="1200">
                <a:solidFill>
                  <a:srgbClr val="000000"/>
                </a:solidFill>
                <a:highlight>
                  <a:srgbClr val="FFFFFF"/>
                </a:highlight>
                <a:latin typeface="Courier New"/>
                <a:ea typeface="Courier New"/>
                <a:cs typeface="Courier New"/>
                <a:sym typeface="Courier New"/>
              </a:rPr>
              <a:t>*</a:t>
            </a:r>
            <a:r>
              <a:rPr lang="en" sz="1250">
                <a:solidFill>
                  <a:srgbClr val="555555"/>
                </a:solidFill>
                <a:highlight>
                  <a:srgbClr val="FFFFFF"/>
                </a:highlight>
                <a:latin typeface="Arial"/>
                <a:ea typeface="Arial"/>
                <a:cs typeface="Arial"/>
                <a:sym typeface="Arial"/>
              </a:rPr>
              <a:t> and </a:t>
            </a:r>
            <a:r>
              <a:rPr lang="en" sz="1200">
                <a:solidFill>
                  <a:srgbClr val="000000"/>
                </a:solidFill>
                <a:highlight>
                  <a:srgbClr val="FFFFFF"/>
                </a:highlight>
                <a:latin typeface="Courier New"/>
                <a:ea typeface="Courier New"/>
                <a:cs typeface="Courier New"/>
                <a:sym typeface="Courier New"/>
              </a:rPr>
              <a:t>**</a:t>
            </a:r>
            <a:r>
              <a:rPr lang="en" sz="1250">
                <a:solidFill>
                  <a:srgbClr val="555555"/>
                </a:solidFill>
                <a:highlight>
                  <a:srgbClr val="FFFFFF"/>
                </a:highlight>
                <a:latin typeface="Arial"/>
                <a:ea typeface="Arial"/>
                <a:cs typeface="Arial"/>
                <a:sym typeface="Arial"/>
              </a:rPr>
              <a:t> tokens are used as follows:</a:t>
            </a:r>
          </a:p>
          <a:p>
            <a:pPr indent="-307975" lvl="0" marL="749300" rtl="0">
              <a:lnSpc>
                <a:spcPct val="100000"/>
              </a:lnSpc>
              <a:spcBef>
                <a:spcPts val="0"/>
              </a:spcBef>
              <a:spcAft>
                <a:spcPts val="1100"/>
              </a:spcAft>
              <a:buClr>
                <a:srgbClr val="555555"/>
              </a:buClr>
              <a:buSzPct val="104166"/>
              <a:buFont typeface="Arial"/>
            </a:pPr>
            <a:r>
              <a:rPr lang="en" sz="1200">
                <a:solidFill>
                  <a:srgbClr val="000000"/>
                </a:solidFill>
                <a:highlight>
                  <a:srgbClr val="FFFFFF"/>
                </a:highlight>
                <a:latin typeface="Courier New"/>
                <a:ea typeface="Courier New"/>
                <a:cs typeface="Courier New"/>
                <a:sym typeface="Courier New"/>
              </a:rPr>
              <a:t>.*</a:t>
            </a:r>
            <a:r>
              <a:rPr lang="en" sz="1250">
                <a:solidFill>
                  <a:srgbClr val="555555"/>
                </a:solidFill>
                <a:highlight>
                  <a:srgbClr val="FFFFFF"/>
                </a:highlight>
                <a:latin typeface="Arial"/>
                <a:ea typeface="Arial"/>
                <a:cs typeface="Arial"/>
                <a:sym typeface="Arial"/>
              </a:rPr>
              <a:t> represents the values of all members in the object.</a:t>
            </a:r>
          </a:p>
          <a:p>
            <a:pPr indent="-307975" lvl="0" marL="749300" rtl="0">
              <a:lnSpc>
                <a:spcPct val="100000"/>
              </a:lnSpc>
              <a:spcBef>
                <a:spcPts val="0"/>
              </a:spcBef>
              <a:spcAft>
                <a:spcPts val="1100"/>
              </a:spcAft>
              <a:buClr>
                <a:srgbClr val="555555"/>
              </a:buClr>
              <a:buSzPct val="104166"/>
              <a:buFont typeface="Arial"/>
            </a:pPr>
            <a:r>
              <a:rPr lang="en" sz="1200">
                <a:solidFill>
                  <a:srgbClr val="000000"/>
                </a:solidFill>
                <a:highlight>
                  <a:srgbClr val="FFFFFF"/>
                </a:highlight>
                <a:latin typeface="Courier New"/>
                <a:ea typeface="Courier New"/>
                <a:cs typeface="Courier New"/>
                <a:sym typeface="Courier New"/>
              </a:rPr>
              <a:t>[*]</a:t>
            </a:r>
            <a:r>
              <a:rPr lang="en" sz="1250">
                <a:solidFill>
                  <a:srgbClr val="555555"/>
                </a:solidFill>
                <a:highlight>
                  <a:srgbClr val="FFFFFF"/>
                </a:highlight>
                <a:latin typeface="Arial"/>
                <a:ea typeface="Arial"/>
                <a:cs typeface="Arial"/>
                <a:sym typeface="Arial"/>
              </a:rPr>
              <a:t> represents the values of all cells in the array.</a:t>
            </a:r>
          </a:p>
          <a:p>
            <a:pPr indent="-307975" lvl="0" marL="749300" rtl="0">
              <a:lnSpc>
                <a:spcPct val="100000"/>
              </a:lnSpc>
              <a:spcBef>
                <a:spcPts val="0"/>
              </a:spcBef>
              <a:spcAft>
                <a:spcPts val="1100"/>
              </a:spcAft>
              <a:buClr>
                <a:srgbClr val="555555"/>
              </a:buClr>
              <a:buSzPct val="104166"/>
              <a:buFont typeface="Arial"/>
            </a:pPr>
            <a:r>
              <a:rPr lang="en" sz="1200">
                <a:solidFill>
                  <a:srgbClr val="000000"/>
                </a:solidFill>
                <a:highlight>
                  <a:srgbClr val="FFFFFF"/>
                </a:highlight>
                <a:latin typeface="Courier New"/>
                <a:ea typeface="Courier New"/>
                <a:cs typeface="Courier New"/>
                <a:sym typeface="Courier New"/>
              </a:rPr>
              <a:t>[</a:t>
            </a:r>
            <a:r>
              <a:rPr b="1" i="1" lang="en" sz="1150">
                <a:solidFill>
                  <a:srgbClr val="000000"/>
                </a:solidFill>
                <a:highlight>
                  <a:srgbClr val="FFFFFF"/>
                </a:highlight>
                <a:latin typeface="Courier New"/>
                <a:ea typeface="Courier New"/>
                <a:cs typeface="Courier New"/>
                <a:sym typeface="Courier New"/>
              </a:rPr>
              <a:t>prefix</a:t>
            </a:r>
            <a:r>
              <a:rPr lang="en" sz="1200">
                <a:solidFill>
                  <a:srgbClr val="000000"/>
                </a:solidFill>
                <a:highlight>
                  <a:srgbClr val="FFFFFF"/>
                </a:highlight>
                <a:latin typeface="Courier New"/>
                <a:ea typeface="Courier New"/>
                <a:cs typeface="Courier New"/>
                <a:sym typeface="Courier New"/>
              </a:rPr>
              <a:t>]**</a:t>
            </a:r>
            <a:r>
              <a:rPr b="1" i="1" lang="en" sz="1150">
                <a:solidFill>
                  <a:srgbClr val="000000"/>
                </a:solidFill>
                <a:highlight>
                  <a:srgbClr val="FFFFFF"/>
                </a:highlight>
                <a:latin typeface="Courier New"/>
                <a:ea typeface="Courier New"/>
                <a:cs typeface="Courier New"/>
                <a:sym typeface="Courier New"/>
              </a:rPr>
              <a:t>suffix</a:t>
            </a:r>
            <a:r>
              <a:rPr lang="en" sz="1250">
                <a:solidFill>
                  <a:srgbClr val="555555"/>
                </a:solidFill>
                <a:highlight>
                  <a:srgbClr val="FFFFFF"/>
                </a:highlight>
                <a:latin typeface="Arial"/>
                <a:ea typeface="Arial"/>
                <a:cs typeface="Arial"/>
                <a:sym typeface="Arial"/>
              </a:rPr>
              <a:t> represents all paths beginning with </a:t>
            </a:r>
            <a:r>
              <a:rPr b="1" i="1" lang="en" sz="1200">
                <a:solidFill>
                  <a:srgbClr val="555555"/>
                </a:solidFill>
                <a:highlight>
                  <a:srgbClr val="FFFFFF"/>
                </a:highlight>
                <a:latin typeface="Courier New"/>
                <a:ea typeface="Courier New"/>
                <a:cs typeface="Courier New"/>
                <a:sym typeface="Courier New"/>
              </a:rPr>
              <a:t>prefix</a:t>
            </a:r>
            <a:r>
              <a:rPr lang="en" sz="1250">
                <a:solidFill>
                  <a:srgbClr val="555555"/>
                </a:solidFill>
                <a:highlight>
                  <a:srgbClr val="FFFFFF"/>
                </a:highlight>
                <a:latin typeface="Arial"/>
                <a:ea typeface="Arial"/>
                <a:cs typeface="Arial"/>
                <a:sym typeface="Arial"/>
              </a:rPr>
              <a:t> and ending with </a:t>
            </a:r>
            <a:r>
              <a:rPr b="1" i="1" lang="en" sz="1200">
                <a:solidFill>
                  <a:srgbClr val="555555"/>
                </a:solidFill>
                <a:highlight>
                  <a:srgbClr val="FFFFFF"/>
                </a:highlight>
                <a:latin typeface="Courier New"/>
                <a:ea typeface="Courier New"/>
                <a:cs typeface="Courier New"/>
                <a:sym typeface="Courier New"/>
              </a:rPr>
              <a:t>suffix</a:t>
            </a:r>
            <a:r>
              <a:rPr lang="en" sz="1250">
                <a:solidFill>
                  <a:srgbClr val="555555"/>
                </a:solidFill>
                <a:highlight>
                  <a:srgbClr val="FFFFFF"/>
                </a:highlight>
                <a:latin typeface="Arial"/>
                <a:ea typeface="Arial"/>
                <a:cs typeface="Arial"/>
                <a:sym typeface="Arial"/>
              </a:rPr>
              <a:t>. </a:t>
            </a:r>
            <a:r>
              <a:rPr b="1" i="1" lang="en" sz="1200">
                <a:solidFill>
                  <a:srgbClr val="555555"/>
                </a:solidFill>
                <a:highlight>
                  <a:srgbClr val="FFFFFF"/>
                </a:highlight>
                <a:latin typeface="Courier New"/>
                <a:ea typeface="Courier New"/>
                <a:cs typeface="Courier New"/>
                <a:sym typeface="Courier New"/>
              </a:rPr>
              <a:t>prefix</a:t>
            </a:r>
            <a:r>
              <a:rPr lang="en" sz="1250">
                <a:solidFill>
                  <a:srgbClr val="555555"/>
                </a:solidFill>
                <a:highlight>
                  <a:srgbClr val="FFFFFF"/>
                </a:highlight>
                <a:latin typeface="Arial"/>
                <a:ea typeface="Arial"/>
                <a:cs typeface="Arial"/>
                <a:sym typeface="Arial"/>
              </a:rPr>
              <a:t> is optional, while </a:t>
            </a:r>
            <a:r>
              <a:rPr b="1" i="1" lang="en" sz="1200">
                <a:solidFill>
                  <a:srgbClr val="555555"/>
                </a:solidFill>
                <a:highlight>
                  <a:srgbClr val="FFFFFF"/>
                </a:highlight>
                <a:latin typeface="Courier New"/>
                <a:ea typeface="Courier New"/>
                <a:cs typeface="Courier New"/>
                <a:sym typeface="Courier New"/>
              </a:rPr>
              <a:t>suffix</a:t>
            </a:r>
            <a:r>
              <a:rPr lang="en" sz="1250">
                <a:solidFill>
                  <a:srgbClr val="555555"/>
                </a:solidFill>
                <a:highlight>
                  <a:srgbClr val="FFFFFF"/>
                </a:highlight>
                <a:latin typeface="Arial"/>
                <a:ea typeface="Arial"/>
                <a:cs typeface="Arial"/>
                <a:sym typeface="Arial"/>
              </a:rPr>
              <a:t> is required; in other words, a path may not end in </a:t>
            </a:r>
            <a:r>
              <a:rPr lang="en" sz="1200">
                <a:solidFill>
                  <a:srgbClr val="000000"/>
                </a:solidFill>
                <a:highlight>
                  <a:srgbClr val="FFFFFF"/>
                </a:highlight>
                <a:latin typeface="Courier New"/>
                <a:ea typeface="Courier New"/>
                <a:cs typeface="Courier New"/>
                <a:sym typeface="Courier New"/>
              </a:rPr>
              <a:t>**</a:t>
            </a:r>
            <a:r>
              <a:rPr lang="en" sz="1250">
                <a:solidFill>
                  <a:srgbClr val="555555"/>
                </a:solidFill>
                <a:highlight>
                  <a:srgbClr val="FFFFFF"/>
                </a:highlight>
                <a:latin typeface="Arial"/>
                <a:ea typeface="Arial"/>
                <a:cs typeface="Arial"/>
                <a:sym typeface="Arial"/>
              </a:rPr>
              <a:t>.</a:t>
            </a:r>
          </a:p>
          <a:p>
            <a:pPr lvl="0">
              <a:spcBef>
                <a:spcPts val="0"/>
              </a:spcBef>
              <a:buNone/>
            </a:pPr>
            <a:r>
              <a:t/>
            </a:r>
            <a:endParaRPr sz="1250">
              <a:solidFill>
                <a:srgbClr val="555555"/>
              </a:solidFill>
              <a:highlight>
                <a:srgbClr val="FFFFFF"/>
              </a:highlight>
              <a:latin typeface="Arial"/>
              <a:ea typeface="Arial"/>
              <a:cs typeface="Arial"/>
              <a:sym typeface="Arial"/>
            </a:endParaRPr>
          </a:p>
        </p:txBody>
      </p:sp>
      <p:sp>
        <p:nvSpPr>
          <p:cNvPr id="450" name="Shape 45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54" name="Shape 454"/>
        <p:cNvGrpSpPr/>
        <p:nvPr/>
      </p:nvGrpSpPr>
      <p:grpSpPr>
        <a:xfrm>
          <a:off x="0" y="0"/>
          <a:ext cx="0" cy="0"/>
          <a:chOff x="0" y="0"/>
          <a:chExt cx="0" cy="0"/>
        </a:xfrm>
      </p:grpSpPr>
      <p:sp>
        <p:nvSpPr>
          <p:cNvPr id="455" name="Shape 455"/>
          <p:cNvSpPr txBox="1"/>
          <p:nvPr>
            <p:ph type="title"/>
          </p:nvPr>
        </p:nvSpPr>
        <p:spPr>
          <a:xfrm>
            <a:off x="490250" y="526350"/>
            <a:ext cx="7280400" cy="4090800"/>
          </a:xfrm>
          <a:prstGeom prst="rect">
            <a:avLst/>
          </a:prstGeom>
        </p:spPr>
        <p:txBody>
          <a:bodyPr anchorCtr="0" anchor="ctr" bIns="91425" lIns="91425" rIns="91425" tIns="91425">
            <a:noAutofit/>
          </a:bodyPr>
          <a:lstStyle/>
          <a:p>
            <a:pPr lvl="0" rtl="0">
              <a:spcBef>
                <a:spcPts val="0"/>
              </a:spcBef>
              <a:buNone/>
            </a:pPr>
            <a:r>
              <a:rPr lang="en"/>
              <a:t>Got all that?</a:t>
            </a:r>
          </a:p>
        </p:txBody>
      </p:sp>
      <p:pic>
        <p:nvPicPr>
          <p:cNvPr id="456" name="Shape 456"/>
          <p:cNvPicPr preferRelativeResize="0"/>
          <p:nvPr/>
        </p:nvPicPr>
        <p:blipFill>
          <a:blip r:embed="rId3">
            <a:alphaModFix/>
          </a:blip>
          <a:stretch>
            <a:fillRect/>
          </a:stretch>
        </p:blipFill>
        <p:spPr>
          <a:xfrm>
            <a:off x="5077850" y="280925"/>
            <a:ext cx="3857625" cy="4628474"/>
          </a:xfrm>
          <a:prstGeom prst="rect">
            <a:avLst/>
          </a:prstGeom>
          <a:noFill/>
          <a:ln>
            <a:noFill/>
          </a:ln>
        </p:spPr>
      </p:pic>
      <p:sp>
        <p:nvSpPr>
          <p:cNvPr id="457" name="Shape 45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mc:AlternateContent>
    <mc:Choice Requires="p14">
      <p:transition spd="slow">
        <p14:gallery dir="l"/>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61" name="Shape 461"/>
        <p:cNvGrpSpPr/>
        <p:nvPr/>
      </p:nvGrpSpPr>
      <p:grpSpPr>
        <a:xfrm>
          <a:off x="0" y="0"/>
          <a:ext cx="0" cy="0"/>
          <a:chOff x="0" y="0"/>
          <a:chExt cx="0" cy="0"/>
        </a:xfrm>
      </p:grpSpPr>
      <p:sp>
        <p:nvSpPr>
          <p:cNvPr id="462" name="Shape 462"/>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PHP JSON Functions</a:t>
            </a:r>
          </a:p>
        </p:txBody>
      </p:sp>
      <p:sp>
        <p:nvSpPr>
          <p:cNvPr id="463" name="Shape 463"/>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381000" lvl="0" marL="457200" rtl="0">
              <a:lnSpc>
                <a:spcPct val="150000"/>
              </a:lnSpc>
              <a:spcBef>
                <a:spcPts val="0"/>
              </a:spcBef>
              <a:spcAft>
                <a:spcPts val="0"/>
              </a:spcAft>
              <a:buClr>
                <a:srgbClr val="333333"/>
              </a:buClr>
              <a:buSzPct val="100000"/>
              <a:buFont typeface="Arial"/>
            </a:pPr>
            <a:r>
              <a:rPr lang="en" sz="2400">
                <a:solidFill>
                  <a:srgbClr val="336699"/>
                </a:solidFill>
                <a:highlight>
                  <a:srgbClr val="F2F2F2"/>
                </a:highlight>
                <a:latin typeface="Arial"/>
                <a:ea typeface="Arial"/>
                <a:cs typeface="Arial"/>
                <a:sym typeface="Arial"/>
                <a:hlinkClick r:id="rId3"/>
              </a:rPr>
              <a:t>json_decode</a:t>
            </a:r>
            <a:r>
              <a:rPr lang="en" sz="2400">
                <a:solidFill>
                  <a:srgbClr val="333333"/>
                </a:solidFill>
                <a:highlight>
                  <a:srgbClr val="F2F2F2"/>
                </a:highlight>
                <a:latin typeface="Arial"/>
                <a:ea typeface="Arial"/>
                <a:cs typeface="Arial"/>
                <a:sym typeface="Arial"/>
              </a:rPr>
              <a:t> — Decodes a JSON string</a:t>
            </a:r>
          </a:p>
          <a:p>
            <a:pPr indent="-381000" lvl="0" marL="457200" rtl="0">
              <a:lnSpc>
                <a:spcPct val="150000"/>
              </a:lnSpc>
              <a:spcBef>
                <a:spcPts val="0"/>
              </a:spcBef>
              <a:spcAft>
                <a:spcPts val="0"/>
              </a:spcAft>
              <a:buClr>
                <a:srgbClr val="333333"/>
              </a:buClr>
              <a:buSzPct val="100000"/>
              <a:buFont typeface="Arial"/>
            </a:pPr>
            <a:r>
              <a:rPr lang="en" sz="2400">
                <a:solidFill>
                  <a:srgbClr val="336699"/>
                </a:solidFill>
                <a:highlight>
                  <a:srgbClr val="F2F2F2"/>
                </a:highlight>
                <a:latin typeface="Arial"/>
                <a:ea typeface="Arial"/>
                <a:cs typeface="Arial"/>
                <a:sym typeface="Arial"/>
                <a:hlinkClick r:id="rId4"/>
              </a:rPr>
              <a:t>json_encode</a:t>
            </a:r>
            <a:r>
              <a:rPr lang="en" sz="2400">
                <a:solidFill>
                  <a:srgbClr val="333333"/>
                </a:solidFill>
                <a:highlight>
                  <a:srgbClr val="F2F2F2"/>
                </a:highlight>
                <a:latin typeface="Arial"/>
                <a:ea typeface="Arial"/>
                <a:cs typeface="Arial"/>
                <a:sym typeface="Arial"/>
              </a:rPr>
              <a:t> — Returns the JSON representation of a value</a:t>
            </a:r>
          </a:p>
          <a:p>
            <a:pPr indent="-381000" lvl="0" marL="457200" rtl="0">
              <a:lnSpc>
                <a:spcPct val="150000"/>
              </a:lnSpc>
              <a:spcBef>
                <a:spcPts val="0"/>
              </a:spcBef>
              <a:spcAft>
                <a:spcPts val="0"/>
              </a:spcAft>
              <a:buClr>
                <a:srgbClr val="333333"/>
              </a:buClr>
              <a:buSzPct val="100000"/>
              <a:buFont typeface="Arial"/>
            </a:pPr>
            <a:r>
              <a:rPr lang="en" sz="2400">
                <a:solidFill>
                  <a:srgbClr val="336699"/>
                </a:solidFill>
                <a:highlight>
                  <a:srgbClr val="F2F2F2"/>
                </a:highlight>
                <a:latin typeface="Arial"/>
                <a:ea typeface="Arial"/>
                <a:cs typeface="Arial"/>
                <a:sym typeface="Arial"/>
                <a:hlinkClick r:id="rId5"/>
              </a:rPr>
              <a:t>json_last_error_msg</a:t>
            </a:r>
            <a:r>
              <a:rPr lang="en" sz="2400">
                <a:solidFill>
                  <a:srgbClr val="333333"/>
                </a:solidFill>
                <a:highlight>
                  <a:srgbClr val="F2F2F2"/>
                </a:highlight>
                <a:latin typeface="Arial"/>
                <a:ea typeface="Arial"/>
                <a:cs typeface="Arial"/>
                <a:sym typeface="Arial"/>
              </a:rPr>
              <a:t> — Returns the error string of the last json_encode() or json_decode() call</a:t>
            </a:r>
          </a:p>
          <a:p>
            <a:pPr indent="-381000" lvl="0" marL="457200" rtl="0">
              <a:lnSpc>
                <a:spcPct val="150000"/>
              </a:lnSpc>
              <a:spcBef>
                <a:spcPts val="0"/>
              </a:spcBef>
              <a:spcAft>
                <a:spcPts val="0"/>
              </a:spcAft>
              <a:buClr>
                <a:srgbClr val="333333"/>
              </a:buClr>
              <a:buSzPct val="100000"/>
              <a:buFont typeface="Arial"/>
            </a:pPr>
            <a:r>
              <a:rPr lang="en" sz="2400">
                <a:solidFill>
                  <a:srgbClr val="336699"/>
                </a:solidFill>
                <a:highlight>
                  <a:srgbClr val="F2F2F2"/>
                </a:highlight>
                <a:latin typeface="Arial"/>
                <a:ea typeface="Arial"/>
                <a:cs typeface="Arial"/>
                <a:sym typeface="Arial"/>
                <a:hlinkClick r:id="rId6"/>
              </a:rPr>
              <a:t>json_last_error</a:t>
            </a:r>
            <a:r>
              <a:rPr lang="en" sz="2400">
                <a:solidFill>
                  <a:srgbClr val="333333"/>
                </a:solidFill>
                <a:highlight>
                  <a:srgbClr val="F2F2F2"/>
                </a:highlight>
                <a:latin typeface="Arial"/>
                <a:ea typeface="Arial"/>
                <a:cs typeface="Arial"/>
                <a:sym typeface="Arial"/>
              </a:rPr>
              <a:t> — Returns the last error occurred</a:t>
            </a:r>
          </a:p>
          <a:p>
            <a:pPr indent="0" lvl="0" marL="0" rtl="0">
              <a:lnSpc>
                <a:spcPct val="150000"/>
              </a:lnSpc>
              <a:spcBef>
                <a:spcPts val="0"/>
              </a:spcBef>
              <a:spcAft>
                <a:spcPts val="0"/>
              </a:spcAft>
              <a:buNone/>
            </a:pPr>
            <a:r>
              <a:rPr lang="en" sz="2400">
                <a:solidFill>
                  <a:srgbClr val="333333"/>
                </a:solidFill>
                <a:highlight>
                  <a:srgbClr val="F2F2F2"/>
                </a:highlight>
                <a:latin typeface="Arial"/>
                <a:ea typeface="Arial"/>
                <a:cs typeface="Arial"/>
                <a:sym typeface="Arial"/>
              </a:rPr>
              <a:t>  http://php.net/manual/en/ref.json.php</a:t>
            </a:r>
          </a:p>
          <a:p>
            <a:pPr lvl="0" rtl="0">
              <a:spcBef>
                <a:spcPts val="0"/>
              </a:spcBef>
              <a:buNone/>
            </a:pPr>
            <a:r>
              <a:t/>
            </a:r>
            <a:endParaRPr sz="1250">
              <a:solidFill>
                <a:srgbClr val="555555"/>
              </a:solidFill>
              <a:highlight>
                <a:srgbClr val="FFFFFF"/>
              </a:highlight>
              <a:latin typeface="Arial"/>
              <a:ea typeface="Arial"/>
              <a:cs typeface="Arial"/>
              <a:sym typeface="Arial"/>
            </a:endParaRPr>
          </a:p>
        </p:txBody>
      </p:sp>
      <p:sp>
        <p:nvSpPr>
          <p:cNvPr id="464" name="Shape 46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68" name="Shape 468"/>
        <p:cNvGrpSpPr/>
        <p:nvPr/>
      </p:nvGrpSpPr>
      <p:grpSpPr>
        <a:xfrm>
          <a:off x="0" y="0"/>
          <a:ext cx="0" cy="0"/>
          <a:chOff x="0" y="0"/>
          <a:chExt cx="0" cy="0"/>
        </a:xfrm>
      </p:grpSpPr>
      <p:sp>
        <p:nvSpPr>
          <p:cNvPr id="469" name="Shape 469"/>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Example 1 - Lifted from the PHP manual</a:t>
            </a:r>
          </a:p>
        </p:txBody>
      </p:sp>
      <p:sp>
        <p:nvSpPr>
          <p:cNvPr id="470" name="Shape 470"/>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spcBef>
                <a:spcPts val="0"/>
              </a:spcBef>
              <a:buNone/>
            </a:pPr>
            <a:r>
              <a:rPr lang="en" sz="2400">
                <a:latin typeface="Arial"/>
                <a:ea typeface="Arial"/>
                <a:cs typeface="Arial"/>
                <a:sym typeface="Arial"/>
              </a:rPr>
              <a:t>&lt;?php</a:t>
            </a:r>
          </a:p>
          <a:p>
            <a:pPr lvl="0" rtl="0">
              <a:spcBef>
                <a:spcPts val="0"/>
              </a:spcBef>
              <a:buNone/>
            </a:pPr>
            <a:r>
              <a:rPr lang="en" sz="2400">
                <a:latin typeface="Arial"/>
                <a:ea typeface="Arial"/>
                <a:cs typeface="Arial"/>
                <a:sym typeface="Arial"/>
              </a:rPr>
              <a:t>$arr = array('a' =&gt; 1, 'b' =&gt; 2, 'c' =&gt; 3, 'd' =&gt; 4, 'e' =&gt; 5);</a:t>
            </a:r>
          </a:p>
          <a:p>
            <a:pPr lvl="0" rtl="0">
              <a:spcBef>
                <a:spcPts val="0"/>
              </a:spcBef>
              <a:buNone/>
            </a:pPr>
            <a:r>
              <a:rPr lang="en" sz="2400">
                <a:latin typeface="Arial"/>
                <a:ea typeface="Arial"/>
                <a:cs typeface="Arial"/>
                <a:sym typeface="Arial"/>
              </a:rPr>
              <a:t>echo json_encode($arr) . "\n";</a:t>
            </a:r>
          </a:p>
          <a:p>
            <a:pPr lvl="0" rtl="0">
              <a:spcBef>
                <a:spcPts val="0"/>
              </a:spcBef>
              <a:buNone/>
            </a:pPr>
            <a:r>
              <a:rPr lang="en" sz="2400">
                <a:latin typeface="Arial"/>
                <a:ea typeface="Arial"/>
                <a:cs typeface="Arial"/>
                <a:sym typeface="Arial"/>
              </a:rPr>
              <a:t>?&gt;                   </a:t>
            </a:r>
          </a:p>
          <a:p>
            <a:pPr lvl="0">
              <a:spcBef>
                <a:spcPts val="0"/>
              </a:spcBef>
              <a:buNone/>
            </a:pPr>
            <a:r>
              <a:t/>
            </a:r>
            <a:endParaRPr/>
          </a:p>
        </p:txBody>
      </p:sp>
      <p:sp>
        <p:nvSpPr>
          <p:cNvPr id="471" name="Shape 47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75" name="Shape 475"/>
        <p:cNvGrpSpPr/>
        <p:nvPr/>
      </p:nvGrpSpPr>
      <p:grpSpPr>
        <a:xfrm>
          <a:off x="0" y="0"/>
          <a:ext cx="0" cy="0"/>
          <a:chOff x="0" y="0"/>
          <a:chExt cx="0" cy="0"/>
        </a:xfrm>
      </p:grpSpPr>
      <p:sp>
        <p:nvSpPr>
          <p:cNvPr id="476" name="Shape 476"/>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Example 2</a:t>
            </a:r>
          </a:p>
        </p:txBody>
      </p:sp>
      <p:sp>
        <p:nvSpPr>
          <p:cNvPr id="477" name="Shape 47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
        <p:nvSpPr>
          <p:cNvPr id="478" name="Shape 478"/>
          <p:cNvSpPr txBox="1"/>
          <p:nvPr>
            <p:ph idx="1" type="body"/>
          </p:nvPr>
        </p:nvSpPr>
        <p:spPr>
          <a:xfrm>
            <a:off x="235500" y="1132275"/>
            <a:ext cx="8520599" cy="3416400"/>
          </a:xfrm>
          <a:prstGeom prst="rect">
            <a:avLst/>
          </a:prstGeom>
        </p:spPr>
        <p:txBody>
          <a:bodyPr anchorCtr="0" anchor="t" bIns="91425" lIns="91425" rIns="91425" tIns="91425">
            <a:noAutofit/>
          </a:bodyPr>
          <a:lstStyle/>
          <a:p>
            <a:pPr lvl="0" rtl="0">
              <a:lnSpc>
                <a:spcPct val="100000"/>
              </a:lnSpc>
              <a:spcBef>
                <a:spcPts val="0"/>
              </a:spcBef>
              <a:spcAft>
                <a:spcPts val="0"/>
              </a:spcAft>
              <a:buNone/>
            </a:pPr>
            <a:r>
              <a:rPr lang="en">
                <a:latin typeface="Arial"/>
                <a:ea typeface="Arial"/>
                <a:cs typeface="Arial"/>
                <a:sym typeface="Arial"/>
              </a:rPr>
              <a:t>&lt;?php</a:t>
            </a:r>
          </a:p>
          <a:p>
            <a:pPr lvl="0" rtl="0">
              <a:lnSpc>
                <a:spcPct val="100000"/>
              </a:lnSpc>
              <a:spcBef>
                <a:spcPts val="0"/>
              </a:spcBef>
              <a:buNone/>
            </a:pPr>
            <a:r>
              <a:rPr lang="en">
                <a:latin typeface="Arial"/>
                <a:ea typeface="Arial"/>
                <a:cs typeface="Arial"/>
                <a:sym typeface="Arial"/>
              </a:rPr>
              <a:t>$mysqli = new mysqli("localhost", "acct", "foobar", "database");</a:t>
            </a:r>
          </a:p>
          <a:p>
            <a:pPr lvl="0" rtl="0">
              <a:lnSpc>
                <a:spcPct val="100000"/>
              </a:lnSpc>
              <a:spcBef>
                <a:spcPts val="0"/>
              </a:spcBef>
              <a:buNone/>
            </a:pPr>
            <a:r>
              <a:rPr lang="en">
                <a:latin typeface="Arial"/>
                <a:ea typeface="Arial"/>
                <a:cs typeface="Arial"/>
                <a:sym typeface="Arial"/>
              </a:rPr>
              <a:t>if ($mysqli-&gt;connect_errno) {    printf("Connect failed: %s\n", $mysqli-&gt;connect_error);    exit();}</a:t>
            </a:r>
          </a:p>
          <a:p>
            <a:pPr lvl="0" rtl="0">
              <a:lnSpc>
                <a:spcPct val="100000"/>
              </a:lnSpc>
              <a:spcBef>
                <a:spcPts val="0"/>
              </a:spcBef>
              <a:buNone/>
            </a:pPr>
            <a:r>
              <a:rPr lang="en">
                <a:latin typeface="Arial"/>
                <a:ea typeface="Arial"/>
                <a:cs typeface="Arial"/>
                <a:sym typeface="Arial"/>
              </a:rPr>
              <a:t>$result = $mysqli-&gt;query("SELECT * FROM simple");</a:t>
            </a:r>
          </a:p>
          <a:p>
            <a:pPr lvl="0" rtl="0">
              <a:lnSpc>
                <a:spcPct val="100000"/>
              </a:lnSpc>
              <a:spcBef>
                <a:spcPts val="0"/>
              </a:spcBef>
              <a:buNone/>
            </a:pPr>
            <a:r>
              <a:rPr lang="en">
                <a:latin typeface="Arial"/>
                <a:ea typeface="Arial"/>
                <a:cs typeface="Arial"/>
                <a:sym typeface="Arial"/>
              </a:rPr>
              <a:t>$row = $result-&gt;fetch_array(MYSQLI_BOTH);</a:t>
            </a:r>
          </a:p>
          <a:p>
            <a:pPr lvl="0" rtl="0">
              <a:lnSpc>
                <a:spcPct val="100000"/>
              </a:lnSpc>
              <a:spcBef>
                <a:spcPts val="0"/>
              </a:spcBef>
              <a:buNone/>
            </a:pPr>
            <a:r>
              <a:rPr lang="en">
                <a:latin typeface="Arial"/>
                <a:ea typeface="Arial"/>
                <a:cs typeface="Arial"/>
                <a:sym typeface="Arial"/>
              </a:rPr>
              <a:t>printf ("%s\n", $row[0]);</a:t>
            </a:r>
          </a:p>
          <a:p>
            <a:pPr lvl="0" rtl="0">
              <a:lnSpc>
                <a:spcPct val="100000"/>
              </a:lnSpc>
              <a:spcBef>
                <a:spcPts val="0"/>
              </a:spcBef>
              <a:buNone/>
            </a:pPr>
            <a:r>
              <a:rPr lang="en">
                <a:latin typeface="Arial"/>
                <a:ea typeface="Arial"/>
                <a:cs typeface="Arial"/>
                <a:sym typeface="Arial"/>
              </a:rPr>
              <a:t>$mysqli-&gt;close(</a:t>
            </a:r>
            <a:r>
              <a:rPr lang="en" sz="1400">
                <a:latin typeface="Arial"/>
                <a:ea typeface="Arial"/>
                <a:cs typeface="Arial"/>
                <a:sym typeface="Arial"/>
              </a:rPr>
              <a:t>);</a:t>
            </a:r>
          </a:p>
          <a:p>
            <a:pPr lvl="0" rtl="0">
              <a:lnSpc>
                <a:spcPct val="100000"/>
              </a:lnSpc>
              <a:spcBef>
                <a:spcPts val="0"/>
              </a:spcBef>
              <a:buNone/>
            </a:pPr>
            <a:r>
              <a:rPr lang="en" sz="1400">
                <a:latin typeface="Arial"/>
                <a:ea typeface="Arial"/>
                <a:cs typeface="Arial"/>
                <a:sym typeface="Arial"/>
              </a:rPr>
              <a:t>?&gt;</a:t>
            </a:r>
          </a:p>
          <a:p>
            <a:pPr lvl="0" rtl="0">
              <a:lnSpc>
                <a:spcPct val="100000"/>
              </a:lnSpc>
              <a:spcBef>
                <a:spcPts val="0"/>
              </a:spcBef>
              <a:buNone/>
            </a:pPr>
            <a:r>
              <a:t/>
            </a:r>
            <a:endParaRPr sz="800"/>
          </a:p>
          <a:p>
            <a:pPr lvl="0" rtl="0">
              <a:spcBef>
                <a:spcPts val="0"/>
              </a:spcBef>
              <a:buNone/>
            </a:pPr>
            <a:r>
              <a:t/>
            </a:r>
            <a:endParaRP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0" name="Shape 100"/>
        <p:cNvGrpSpPr/>
        <p:nvPr/>
      </p:nvGrpSpPr>
      <p:grpSpPr>
        <a:xfrm>
          <a:off x="0" y="0"/>
          <a:ext cx="0" cy="0"/>
          <a:chOff x="0" y="0"/>
          <a:chExt cx="0" cy="0"/>
        </a:xfrm>
      </p:grpSpPr>
      <p:sp>
        <p:nvSpPr>
          <p:cNvPr id="101" name="Shape 101"/>
          <p:cNvSpPr txBox="1"/>
          <p:nvPr>
            <p:ph type="title"/>
          </p:nvPr>
        </p:nvSpPr>
        <p:spPr>
          <a:xfrm>
            <a:off x="490250" y="526350"/>
            <a:ext cx="5683800" cy="4090800"/>
          </a:xfrm>
          <a:prstGeom prst="rect">
            <a:avLst/>
          </a:prstGeom>
        </p:spPr>
        <p:txBody>
          <a:bodyPr anchorCtr="0" anchor="ctr" bIns="91425" lIns="91425" rIns="91425" tIns="91425">
            <a:noAutofit/>
          </a:bodyPr>
          <a:lstStyle/>
          <a:p>
            <a:pPr lvl="0">
              <a:spcBef>
                <a:spcPts val="0"/>
              </a:spcBef>
              <a:buNone/>
            </a:pPr>
            <a:r>
              <a:rPr lang="en" sz="4800"/>
              <a:t>Th</a:t>
            </a:r>
            <a:r>
              <a:rPr lang="en"/>
              <a:t>ere is more than one way to skin a cat. How many </a:t>
            </a:r>
            <a:r>
              <a:rPr i="1" lang="en"/>
              <a:t>skinless</a:t>
            </a:r>
            <a:r>
              <a:rPr lang="en"/>
              <a:t> cats do we really need?</a:t>
            </a:r>
          </a:p>
        </p:txBody>
      </p:sp>
      <p:sp>
        <p:nvSpPr>
          <p:cNvPr id="102" name="Shape 10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mc:AlternateContent>
    <mc:Choice Requires="p14">
      <p:transition spd="slow">
        <p14:gallery dir="l"/>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82" name="Shape 482"/>
        <p:cNvGrpSpPr/>
        <p:nvPr/>
      </p:nvGrpSpPr>
      <p:grpSpPr>
        <a:xfrm>
          <a:off x="0" y="0"/>
          <a:ext cx="0" cy="0"/>
          <a:chOff x="0" y="0"/>
          <a:chExt cx="0" cy="0"/>
        </a:xfrm>
      </p:grpSpPr>
      <p:sp>
        <p:nvSpPr>
          <p:cNvPr id="483" name="Shape 483"/>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Example 3</a:t>
            </a:r>
          </a:p>
        </p:txBody>
      </p:sp>
      <p:sp>
        <p:nvSpPr>
          <p:cNvPr id="484" name="Shape 484"/>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spcBef>
                <a:spcPts val="0"/>
              </a:spcBef>
              <a:spcAft>
                <a:spcPts val="0"/>
              </a:spcAft>
              <a:buNone/>
            </a:pPr>
            <a:r>
              <a:rPr lang="en"/>
              <a:t>&lt;?php</a:t>
            </a:r>
          </a:p>
          <a:p>
            <a:pPr lvl="0" rtl="0">
              <a:spcBef>
                <a:spcPts val="0"/>
              </a:spcBef>
              <a:spcAft>
                <a:spcPts val="0"/>
              </a:spcAft>
              <a:buNone/>
            </a:pPr>
            <a:r>
              <a:rPr lang="en"/>
              <a:t>$mysqli = new mysqli("localhost", "acct", "foobar", "database");</a:t>
            </a:r>
          </a:p>
          <a:p>
            <a:pPr lvl="0" rtl="0">
              <a:spcBef>
                <a:spcPts val="0"/>
              </a:spcBef>
              <a:spcAft>
                <a:spcPts val="0"/>
              </a:spcAft>
              <a:buNone/>
            </a:pPr>
            <a:r>
              <a:rPr lang="en"/>
              <a:t>/* check connection */</a:t>
            </a:r>
          </a:p>
          <a:p>
            <a:pPr lvl="0" rtl="0">
              <a:spcBef>
                <a:spcPts val="0"/>
              </a:spcBef>
              <a:spcAft>
                <a:spcPts val="0"/>
              </a:spcAft>
              <a:buNone/>
            </a:pPr>
            <a:r>
              <a:rPr lang="en"/>
              <a:t>if ($mysqli-&gt;connect_errno) {   printf("Connect failed: %s\n", $mysqli-&gt;connect_error); exit();}</a:t>
            </a:r>
          </a:p>
          <a:p>
            <a:pPr lvl="0" rtl="0">
              <a:spcBef>
                <a:spcPts val="0"/>
              </a:spcBef>
              <a:spcAft>
                <a:spcPts val="0"/>
              </a:spcAft>
              <a:buNone/>
            </a:pPr>
            <a:r>
              <a:rPr lang="en"/>
              <a:t>$query = "</a:t>
            </a:r>
            <a:r>
              <a:rPr b="1" lang="en"/>
              <a:t>INSERT INTO simple VALUES(JSON_ARRAY(1,\"ABC\", NULL, TRUE))</a:t>
            </a:r>
            <a:r>
              <a:rPr lang="en"/>
              <a:t>";</a:t>
            </a:r>
          </a:p>
          <a:p>
            <a:pPr lvl="0" rtl="0">
              <a:spcBef>
                <a:spcPts val="0"/>
              </a:spcBef>
              <a:spcAft>
                <a:spcPts val="0"/>
              </a:spcAft>
              <a:buNone/>
            </a:pPr>
            <a:r>
              <a:rPr lang="en"/>
              <a:t>if (!$mysqli-&gt;query($query)) {</a:t>
            </a:r>
          </a:p>
          <a:p>
            <a:pPr lvl="0" rtl="0">
              <a:spcBef>
                <a:spcPts val="0"/>
              </a:spcBef>
              <a:spcAft>
                <a:spcPts val="0"/>
              </a:spcAft>
              <a:buNone/>
            </a:pPr>
            <a:r>
              <a:rPr lang="en"/>
              <a:t>   printf("Error: %s\n", $mysqli-&gt;error);</a:t>
            </a:r>
          </a:p>
          <a:p>
            <a:pPr lvl="0" rtl="0">
              <a:lnSpc>
                <a:spcPct val="100000"/>
              </a:lnSpc>
              <a:spcBef>
                <a:spcPts val="0"/>
              </a:spcBef>
              <a:spcAft>
                <a:spcPts val="0"/>
              </a:spcAft>
              <a:buNone/>
            </a:pPr>
            <a:r>
              <a:rPr lang="en"/>
              <a:t>}</a:t>
            </a:r>
          </a:p>
          <a:p>
            <a:pPr lvl="0" rtl="0">
              <a:spcBef>
                <a:spcPts val="0"/>
              </a:spcBef>
              <a:spcAft>
                <a:spcPts val="0"/>
              </a:spcAft>
              <a:buNone/>
            </a:pPr>
            <a:r>
              <a:rPr lang="en"/>
              <a:t>$mysqli-&gt;close();</a:t>
            </a:r>
          </a:p>
          <a:p>
            <a:pPr lvl="0" rtl="0">
              <a:spcBef>
                <a:spcPts val="0"/>
              </a:spcBef>
              <a:spcAft>
                <a:spcPts val="0"/>
              </a:spcAft>
              <a:buNone/>
            </a:pPr>
            <a:r>
              <a:rPr lang="en"/>
              <a:t>?&gt;</a:t>
            </a:r>
          </a:p>
          <a:p>
            <a:pPr lvl="0" rtl="0">
              <a:spcBef>
                <a:spcPts val="0"/>
              </a:spcBef>
              <a:buNone/>
            </a:pPr>
            <a:r>
              <a:t/>
            </a:r>
            <a:endParaRPr/>
          </a:p>
          <a:p>
            <a:pPr lvl="0">
              <a:spcBef>
                <a:spcPts val="0"/>
              </a:spcBef>
              <a:buNone/>
            </a:pPr>
            <a:r>
              <a:t/>
            </a:r>
            <a:endParaRPr/>
          </a:p>
        </p:txBody>
      </p:sp>
      <p:sp>
        <p:nvSpPr>
          <p:cNvPr id="485" name="Shape 48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89" name="Shape 489"/>
        <p:cNvGrpSpPr/>
        <p:nvPr/>
      </p:nvGrpSpPr>
      <p:grpSpPr>
        <a:xfrm>
          <a:off x="0" y="0"/>
          <a:ext cx="0" cy="0"/>
          <a:chOff x="0" y="0"/>
          <a:chExt cx="0" cy="0"/>
        </a:xfrm>
      </p:grpSpPr>
      <p:sp>
        <p:nvSpPr>
          <p:cNvPr id="490" name="Shape 490"/>
          <p:cNvSpPr txBox="1"/>
          <p:nvPr>
            <p:ph type="title"/>
          </p:nvPr>
        </p:nvSpPr>
        <p:spPr>
          <a:xfrm>
            <a:off x="490250" y="526350"/>
            <a:ext cx="7280400" cy="4090800"/>
          </a:xfrm>
          <a:prstGeom prst="rect">
            <a:avLst/>
          </a:prstGeom>
        </p:spPr>
        <p:txBody>
          <a:bodyPr anchorCtr="0" anchor="ctr" bIns="91425" lIns="91425" rIns="91425" tIns="91425">
            <a:noAutofit/>
          </a:bodyPr>
          <a:lstStyle/>
          <a:p>
            <a:pPr lvl="0" rtl="0">
              <a:spcBef>
                <a:spcPts val="0"/>
              </a:spcBef>
              <a:buNone/>
            </a:pPr>
            <a:r>
              <a:rPr lang="en"/>
              <a:t>Generated</a:t>
            </a:r>
          </a:p>
          <a:p>
            <a:pPr lvl="0" rtl="0">
              <a:spcBef>
                <a:spcPts val="0"/>
              </a:spcBef>
              <a:buNone/>
            </a:pPr>
            <a:r>
              <a:rPr lang="en"/>
              <a:t>Columns</a:t>
            </a:r>
          </a:p>
        </p:txBody>
      </p:sp>
      <p:pic>
        <p:nvPicPr>
          <p:cNvPr id="491" name="Shape 491"/>
          <p:cNvPicPr preferRelativeResize="0"/>
          <p:nvPr/>
        </p:nvPicPr>
        <p:blipFill>
          <a:blip r:embed="rId3">
            <a:alphaModFix/>
          </a:blip>
          <a:stretch>
            <a:fillRect/>
          </a:stretch>
        </p:blipFill>
        <p:spPr>
          <a:xfrm>
            <a:off x="4789000" y="334425"/>
            <a:ext cx="4044575" cy="4623824"/>
          </a:xfrm>
          <a:prstGeom prst="rect">
            <a:avLst/>
          </a:prstGeom>
          <a:noFill/>
          <a:ln>
            <a:noFill/>
          </a:ln>
        </p:spPr>
      </p:pic>
      <p:sp>
        <p:nvSpPr>
          <p:cNvPr id="492" name="Shape 49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mc:AlternateContent>
    <mc:Choice Requires="p14">
      <p:transition spd="slow">
        <p14:gallery dir="l"/>
      </p:transition>
    </mc:Choice>
    <mc:Fallback>
      <p:transition spd="slow">
        <p:fade/>
      </p:transition>
    </mc:Fallback>
  </mc:AlternateContent>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96" name="Shape 496"/>
        <p:cNvGrpSpPr/>
        <p:nvPr/>
      </p:nvGrpSpPr>
      <p:grpSpPr>
        <a:xfrm>
          <a:off x="0" y="0"/>
          <a:ext cx="0" cy="0"/>
          <a:chOff x="0" y="0"/>
          <a:chExt cx="0" cy="0"/>
        </a:xfrm>
      </p:grpSpPr>
      <p:sp>
        <p:nvSpPr>
          <p:cNvPr id="497" name="Shape 497"/>
          <p:cNvSpPr txBox="1"/>
          <p:nvPr>
            <p:ph type="title"/>
          </p:nvPr>
        </p:nvSpPr>
        <p:spPr>
          <a:xfrm>
            <a:off x="265500" y="1375599"/>
            <a:ext cx="4045199" cy="1551900"/>
          </a:xfrm>
          <a:prstGeom prst="rect">
            <a:avLst/>
          </a:prstGeom>
        </p:spPr>
        <p:txBody>
          <a:bodyPr anchorCtr="0" anchor="b" bIns="91425" lIns="91425" rIns="91425" tIns="91425">
            <a:noAutofit/>
          </a:bodyPr>
          <a:lstStyle/>
          <a:p>
            <a:pPr lvl="0">
              <a:spcBef>
                <a:spcPts val="0"/>
              </a:spcBef>
              <a:buNone/>
            </a:pPr>
            <a:r>
              <a:rPr lang="en"/>
              <a:t>Why Generated Columns?</a:t>
            </a:r>
          </a:p>
        </p:txBody>
      </p:sp>
      <p:sp>
        <p:nvSpPr>
          <p:cNvPr id="498" name="Shape 49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
        <p:nvSpPr>
          <p:cNvPr id="499" name="Shape 499"/>
          <p:cNvSpPr txBox="1"/>
          <p:nvPr>
            <p:ph idx="1" type="subTitle"/>
          </p:nvPr>
        </p:nvSpPr>
        <p:spPr>
          <a:xfrm>
            <a:off x="265500" y="2981125"/>
            <a:ext cx="4045199" cy="1345500"/>
          </a:xfrm>
          <a:prstGeom prst="rect">
            <a:avLst/>
          </a:prstGeom>
        </p:spPr>
        <p:txBody>
          <a:bodyPr anchorCtr="0" anchor="t" bIns="91425" lIns="91425" rIns="91425" tIns="91425">
            <a:noAutofit/>
          </a:bodyPr>
          <a:lstStyle/>
          <a:p>
            <a:pPr lvl="0">
              <a:spcBef>
                <a:spcPts val="0"/>
              </a:spcBef>
              <a:buNone/>
            </a:pPr>
            <a:r>
              <a:rPr lang="en"/>
              <a:t>Remember that to store JSON data in a column that we need to </a:t>
            </a:r>
            <a:r>
              <a:rPr b="1" i="1" lang="en" u="sng"/>
              <a:t>break</a:t>
            </a:r>
            <a:r>
              <a:rPr lang="en"/>
              <a:t> the first rule of data normalization!</a:t>
            </a:r>
          </a:p>
        </p:txBody>
      </p:sp>
      <p:sp>
        <p:nvSpPr>
          <p:cNvPr id="500" name="Shape 500"/>
          <p:cNvSpPr txBox="1"/>
          <p:nvPr>
            <p:ph idx="2" type="body"/>
          </p:nvPr>
        </p:nvSpPr>
        <p:spPr>
          <a:xfrm>
            <a:off x="4614525" y="724200"/>
            <a:ext cx="4479300" cy="4216799"/>
          </a:xfrm>
          <a:prstGeom prst="rect">
            <a:avLst/>
          </a:prstGeom>
        </p:spPr>
        <p:txBody>
          <a:bodyPr anchorCtr="0" anchor="ctr" bIns="91425" lIns="91425" rIns="91425" tIns="91425">
            <a:noAutofit/>
          </a:bodyPr>
          <a:lstStyle/>
          <a:p>
            <a:pPr lvl="0" rtl="0">
              <a:lnSpc>
                <a:spcPct val="100000"/>
              </a:lnSpc>
              <a:spcBef>
                <a:spcPts val="0"/>
              </a:spcBef>
              <a:spcAft>
                <a:spcPts val="0"/>
              </a:spcAft>
              <a:buNone/>
            </a:pPr>
            <a:r>
              <a:rPr lang="en">
                <a:solidFill>
                  <a:srgbClr val="000000"/>
                </a:solidFill>
                <a:latin typeface="Arial"/>
                <a:ea typeface="Arial"/>
                <a:cs typeface="Arial"/>
                <a:sym typeface="Arial"/>
              </a:rPr>
              <a:t>There are two kinds of Generated Columns:</a:t>
            </a:r>
            <a:r>
              <a:rPr b="1" lang="en">
                <a:solidFill>
                  <a:srgbClr val="000000"/>
                </a:solidFill>
                <a:latin typeface="Arial"/>
                <a:ea typeface="Arial"/>
                <a:cs typeface="Arial"/>
                <a:sym typeface="Arial"/>
              </a:rPr>
              <a:t> virtual</a:t>
            </a:r>
            <a:r>
              <a:rPr lang="en">
                <a:solidFill>
                  <a:srgbClr val="000000"/>
                </a:solidFill>
                <a:latin typeface="Arial"/>
                <a:ea typeface="Arial"/>
                <a:cs typeface="Arial"/>
                <a:sym typeface="Arial"/>
              </a:rPr>
              <a:t> (default) and </a:t>
            </a:r>
            <a:r>
              <a:rPr b="1" lang="en">
                <a:solidFill>
                  <a:srgbClr val="000000"/>
                </a:solidFill>
                <a:latin typeface="Arial"/>
                <a:ea typeface="Arial"/>
                <a:cs typeface="Arial"/>
                <a:sym typeface="Arial"/>
              </a:rPr>
              <a:t>stored</a:t>
            </a:r>
            <a:r>
              <a:rPr lang="en">
                <a:solidFill>
                  <a:srgbClr val="000000"/>
                </a:solidFill>
                <a:latin typeface="Arial"/>
                <a:ea typeface="Arial"/>
                <a:cs typeface="Arial"/>
                <a:sym typeface="Arial"/>
              </a:rPr>
              <a:t>. Virtual means that the column will be calculated on the fly when a record is read from a table. Stored means that the column will be calculated when a new record is written in the table, and after that it will be treated as a regular field. Both types can have NOT NULL restrictions, but </a:t>
            </a:r>
            <a:r>
              <a:rPr b="1" lang="en">
                <a:solidFill>
                  <a:srgbClr val="000000"/>
                </a:solidFill>
                <a:latin typeface="Arial"/>
                <a:ea typeface="Arial"/>
                <a:cs typeface="Arial"/>
                <a:sym typeface="Arial"/>
              </a:rPr>
              <a:t>only a stored Generated Column can be be a part of an index</a:t>
            </a:r>
            <a:r>
              <a:rPr lang="en">
                <a:solidFill>
                  <a:srgbClr val="000000"/>
                </a:solidFill>
                <a:latin typeface="Arial"/>
                <a:ea typeface="Arial"/>
                <a:cs typeface="Arial"/>
                <a:sym typeface="Arial"/>
              </a:rPr>
              <a:t>. So we can use a stored generated column to index JSON data!</a:t>
            </a:r>
          </a:p>
          <a:p>
            <a:pPr lvl="0">
              <a:spcBef>
                <a:spcPts val="0"/>
              </a:spcBef>
              <a:buNone/>
            </a:pPr>
            <a:r>
              <a:t/>
            </a:r>
            <a:endParaRPr>
              <a:solidFill>
                <a:srgbClr val="141412"/>
              </a:solidFill>
              <a:highlight>
                <a:srgbClr val="FFFFFF"/>
              </a:highlight>
              <a:latin typeface="Arial"/>
              <a:ea typeface="Arial"/>
              <a:cs typeface="Arial"/>
              <a:sym typeface="Arial"/>
            </a:endParaRPr>
          </a:p>
        </p:txBody>
      </p:sp>
    </p:spTree>
  </p:cSld>
  <p:clrMapOvr>
    <a:masterClrMapping/>
  </p:clrMapOvr>
  <p:transition spd="slow">
    <p:cut/>
  </p:transition>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04" name="Shape 504"/>
        <p:cNvGrpSpPr/>
        <p:nvPr/>
      </p:nvGrpSpPr>
      <p:grpSpPr>
        <a:xfrm>
          <a:off x="0" y="0"/>
          <a:ext cx="0" cy="0"/>
          <a:chOff x="0" y="0"/>
          <a:chExt cx="0" cy="0"/>
        </a:xfrm>
      </p:grpSpPr>
      <p:sp>
        <p:nvSpPr>
          <p:cNvPr id="505" name="Shape 505"/>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Introduction to Generated Columns</a:t>
            </a:r>
          </a:p>
        </p:txBody>
      </p:sp>
      <p:sp>
        <p:nvSpPr>
          <p:cNvPr id="506" name="Shape 506"/>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MySQL supports indexes on generated columns. For example:</a:t>
            </a:r>
          </a:p>
          <a:p>
            <a:pPr indent="0" lvl="0" marL="63500" rtl="0">
              <a:lnSpc>
                <a:spcPct val="100000"/>
              </a:lnSpc>
              <a:spcBef>
                <a:spcPts val="1500"/>
              </a:spcBef>
              <a:spcAft>
                <a:spcPts val="1500"/>
              </a:spcAft>
              <a:buNone/>
            </a:pPr>
            <a:r>
              <a:rPr lang="en">
                <a:solidFill>
                  <a:srgbClr val="000000"/>
                </a:solidFill>
                <a:highlight>
                  <a:srgbClr val="EEEEEE"/>
                </a:highlight>
                <a:latin typeface="Courier New"/>
                <a:ea typeface="Courier New"/>
                <a:cs typeface="Courier New"/>
                <a:sym typeface="Courier New"/>
              </a:rPr>
              <a:t>CREATE TABLE t1 (f1 INT, gc INT AS (f1 + 1) STORED, INDEX (gc));</a:t>
            </a:r>
            <a:br>
              <a:rPr lang="en">
                <a:solidFill>
                  <a:srgbClr val="000000"/>
                </a:solidFill>
                <a:highlight>
                  <a:srgbClr val="EEEEEE"/>
                </a:highlight>
                <a:latin typeface="Courier New"/>
                <a:ea typeface="Courier New"/>
                <a:cs typeface="Courier New"/>
                <a:sym typeface="Courier New"/>
              </a:rPr>
            </a:br>
          </a:p>
          <a:p>
            <a:pPr lvl="0" rtl="0">
              <a:lnSpc>
                <a:spcPct val="100000"/>
              </a:lnSpc>
              <a:spcBef>
                <a:spcPts val="0"/>
              </a:spcBef>
              <a:spcAft>
                <a:spcPts val="1100"/>
              </a:spcAft>
              <a:buNone/>
            </a:pPr>
            <a:r>
              <a:rPr lang="en">
                <a:solidFill>
                  <a:srgbClr val="555555"/>
                </a:solidFill>
                <a:highlight>
                  <a:srgbClr val="FFFFFF"/>
                </a:highlight>
                <a:latin typeface="Arial"/>
                <a:ea typeface="Arial"/>
                <a:cs typeface="Arial"/>
                <a:sym typeface="Arial"/>
              </a:rPr>
              <a:t>The generated column, </a:t>
            </a:r>
            <a:r>
              <a:rPr lang="en">
                <a:solidFill>
                  <a:srgbClr val="000000"/>
                </a:solidFill>
                <a:highlight>
                  <a:srgbClr val="FFFFFF"/>
                </a:highlight>
                <a:latin typeface="Courier New"/>
                <a:ea typeface="Courier New"/>
                <a:cs typeface="Courier New"/>
                <a:sym typeface="Courier New"/>
              </a:rPr>
              <a:t>gc</a:t>
            </a:r>
            <a:r>
              <a:rPr lang="en">
                <a:solidFill>
                  <a:srgbClr val="555555"/>
                </a:solidFill>
                <a:highlight>
                  <a:srgbClr val="FFFFFF"/>
                </a:highlight>
                <a:latin typeface="Arial"/>
                <a:ea typeface="Arial"/>
                <a:cs typeface="Arial"/>
                <a:sym typeface="Arial"/>
              </a:rPr>
              <a:t>, is defined as the expression </a:t>
            </a:r>
            <a:r>
              <a:rPr lang="en">
                <a:solidFill>
                  <a:srgbClr val="000000"/>
                </a:solidFill>
                <a:highlight>
                  <a:srgbClr val="FFFFFF"/>
                </a:highlight>
                <a:latin typeface="Courier New"/>
                <a:ea typeface="Courier New"/>
                <a:cs typeface="Courier New"/>
                <a:sym typeface="Courier New"/>
              </a:rPr>
              <a:t>f1 + 1</a:t>
            </a:r>
            <a:r>
              <a:rPr lang="en">
                <a:solidFill>
                  <a:srgbClr val="555555"/>
                </a:solidFill>
                <a:highlight>
                  <a:srgbClr val="FFFFFF"/>
                </a:highlight>
                <a:latin typeface="Arial"/>
                <a:ea typeface="Arial"/>
                <a:cs typeface="Arial"/>
                <a:sym typeface="Arial"/>
              </a:rPr>
              <a:t>. The column is also indexed and the optimizer can take that index into account during execution plan construction. In the following query, the </a:t>
            </a:r>
            <a:r>
              <a:rPr lang="en">
                <a:solidFill>
                  <a:srgbClr val="000000"/>
                </a:solidFill>
                <a:highlight>
                  <a:srgbClr val="FFFFFF"/>
                </a:highlight>
                <a:latin typeface="Courier New"/>
                <a:ea typeface="Courier New"/>
                <a:cs typeface="Courier New"/>
                <a:sym typeface="Courier New"/>
              </a:rPr>
              <a:t>WHERE</a:t>
            </a:r>
            <a:r>
              <a:rPr lang="en">
                <a:solidFill>
                  <a:srgbClr val="555555"/>
                </a:solidFill>
                <a:highlight>
                  <a:srgbClr val="FFFFFF"/>
                </a:highlight>
                <a:latin typeface="Arial"/>
                <a:ea typeface="Arial"/>
                <a:cs typeface="Arial"/>
                <a:sym typeface="Arial"/>
              </a:rPr>
              <a:t> clause refers to </a:t>
            </a:r>
            <a:r>
              <a:rPr lang="en">
                <a:solidFill>
                  <a:srgbClr val="000000"/>
                </a:solidFill>
                <a:highlight>
                  <a:srgbClr val="FFFFFF"/>
                </a:highlight>
                <a:latin typeface="Courier New"/>
                <a:ea typeface="Courier New"/>
                <a:cs typeface="Courier New"/>
                <a:sym typeface="Courier New"/>
              </a:rPr>
              <a:t>gc</a:t>
            </a:r>
            <a:r>
              <a:rPr lang="en">
                <a:solidFill>
                  <a:srgbClr val="555555"/>
                </a:solidFill>
                <a:highlight>
                  <a:srgbClr val="FFFFFF"/>
                </a:highlight>
                <a:latin typeface="Arial"/>
                <a:ea typeface="Arial"/>
                <a:cs typeface="Arial"/>
                <a:sym typeface="Arial"/>
              </a:rPr>
              <a:t> and the optimizer considers whether the index on that column yields a more efficient plan</a:t>
            </a:r>
          </a:p>
          <a:p>
            <a:pPr lvl="0">
              <a:spcBef>
                <a:spcPts val="0"/>
              </a:spcBef>
              <a:buNone/>
            </a:pPr>
            <a:r>
              <a:t/>
            </a:r>
            <a:endParaRPr/>
          </a:p>
        </p:txBody>
      </p:sp>
      <p:sp>
        <p:nvSpPr>
          <p:cNvPr id="507" name="Shape 50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11" name="Shape 511"/>
        <p:cNvGrpSpPr/>
        <p:nvPr/>
      </p:nvGrpSpPr>
      <p:grpSpPr>
        <a:xfrm>
          <a:off x="0" y="0"/>
          <a:ext cx="0" cy="0"/>
          <a:chOff x="0" y="0"/>
          <a:chExt cx="0" cy="0"/>
        </a:xfrm>
      </p:grpSpPr>
      <p:sp>
        <p:nvSpPr>
          <p:cNvPr id="512" name="Shape 512"/>
          <p:cNvSpPr txBox="1"/>
          <p:nvPr>
            <p:ph type="title"/>
          </p:nvPr>
        </p:nvSpPr>
        <p:spPr>
          <a:xfrm>
            <a:off x="168825" y="445025"/>
            <a:ext cx="8852399" cy="572699"/>
          </a:xfrm>
          <a:prstGeom prst="rect">
            <a:avLst/>
          </a:prstGeom>
        </p:spPr>
        <p:txBody>
          <a:bodyPr anchorCtr="0" anchor="t" bIns="91425" lIns="91425" rIns="91425" tIns="91425">
            <a:noAutofit/>
          </a:bodyPr>
          <a:lstStyle/>
          <a:p>
            <a:pPr lvl="0" rtl="0">
              <a:spcBef>
                <a:spcPts val="0"/>
              </a:spcBef>
              <a:buNone/>
            </a:pPr>
            <a:r>
              <a:rPr lang="en"/>
              <a:t>How to use Generated Columns with JSON</a:t>
            </a:r>
          </a:p>
        </p:txBody>
      </p:sp>
      <p:sp>
        <p:nvSpPr>
          <p:cNvPr id="513" name="Shape 513"/>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00000"/>
              </a:lnSpc>
              <a:spcBef>
                <a:spcPts val="1500"/>
              </a:spcBef>
              <a:spcAft>
                <a:spcPts val="1500"/>
              </a:spcAft>
              <a:buNone/>
            </a:pPr>
            <a:r>
              <a:rPr lang="en">
                <a:solidFill>
                  <a:srgbClr val="000000"/>
                </a:solidFill>
                <a:highlight>
                  <a:srgbClr val="EEEEEE"/>
                </a:highlight>
                <a:latin typeface="Courier New"/>
                <a:ea typeface="Courier New"/>
                <a:cs typeface="Courier New"/>
                <a:sym typeface="Courier New"/>
              </a:rPr>
              <a:t>mysql&gt; </a:t>
            </a:r>
            <a:r>
              <a:rPr b="1" lang="en">
                <a:solidFill>
                  <a:srgbClr val="000000"/>
                </a:solidFill>
                <a:highlight>
                  <a:srgbClr val="EEEEEE"/>
                </a:highlight>
                <a:latin typeface="Courier New"/>
                <a:ea typeface="Courier New"/>
                <a:cs typeface="Courier New"/>
                <a:sym typeface="Courier New"/>
              </a:rPr>
              <a:t>CREATE TABLE jemp (</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    -&gt;     </a:t>
            </a:r>
            <a:r>
              <a:rPr b="1" lang="en">
                <a:solidFill>
                  <a:srgbClr val="000000"/>
                </a:solidFill>
                <a:highlight>
                  <a:srgbClr val="EEEEEE"/>
                </a:highlight>
                <a:latin typeface="Courier New"/>
                <a:ea typeface="Courier New"/>
                <a:cs typeface="Courier New"/>
                <a:sym typeface="Courier New"/>
              </a:rPr>
              <a:t>c JSON,</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    -&gt;     </a:t>
            </a:r>
            <a:r>
              <a:rPr b="1" lang="en">
                <a:solidFill>
                  <a:srgbClr val="000000"/>
                </a:solidFill>
                <a:highlight>
                  <a:srgbClr val="EEEEEE"/>
                </a:highlight>
                <a:latin typeface="Courier New"/>
                <a:ea typeface="Courier New"/>
                <a:cs typeface="Courier New"/>
                <a:sym typeface="Courier New"/>
              </a:rPr>
              <a:t>g INT GENERATED ALWAYS AS (JSON_EXTRACT(c, '$.id')),</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    -&gt;     </a:t>
            </a:r>
            <a:r>
              <a:rPr b="1" lang="en">
                <a:solidFill>
                  <a:srgbClr val="000000"/>
                </a:solidFill>
                <a:highlight>
                  <a:srgbClr val="EEEEEE"/>
                </a:highlight>
                <a:latin typeface="Courier New"/>
                <a:ea typeface="Courier New"/>
                <a:cs typeface="Courier New"/>
                <a:sym typeface="Courier New"/>
              </a:rPr>
              <a:t>INDEX i (g)</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    -&gt; </a:t>
            </a:r>
            <a:r>
              <a:rPr b="1" lang="en">
                <a:solidFill>
                  <a:srgbClr val="000000"/>
                </a:solidFill>
                <a:highlight>
                  <a:srgbClr val="EEEEEE"/>
                </a:highlight>
                <a:latin typeface="Courier New"/>
                <a:ea typeface="Courier New"/>
                <a:cs typeface="Courier New"/>
                <a:sym typeface="Courier New"/>
              </a:rPr>
              <a:t>);</a:t>
            </a:r>
            <a:br>
              <a:rPr lang="en">
                <a:solidFill>
                  <a:srgbClr val="000000"/>
                </a:solidFill>
                <a:highlight>
                  <a:srgbClr val="EEEEEE"/>
                </a:highlight>
                <a:latin typeface="Courier New"/>
                <a:ea typeface="Courier New"/>
                <a:cs typeface="Courier New"/>
                <a:sym typeface="Courier New"/>
              </a:rPr>
            </a:br>
            <a:r>
              <a:rPr lang="en">
                <a:solidFill>
                  <a:srgbClr val="000000"/>
                </a:solidFill>
                <a:highlight>
                  <a:srgbClr val="EEEEEE"/>
                </a:highlight>
                <a:latin typeface="Courier New"/>
                <a:ea typeface="Courier New"/>
                <a:cs typeface="Courier New"/>
                <a:sym typeface="Courier New"/>
              </a:rPr>
              <a:t>Query OK, 0 rows affected (0.28 sec)</a:t>
            </a:r>
          </a:p>
          <a:p>
            <a:pPr lvl="0" rtl="0">
              <a:lnSpc>
                <a:spcPct val="100000"/>
              </a:lnSpc>
              <a:spcBef>
                <a:spcPts val="1500"/>
              </a:spcBef>
              <a:spcAft>
                <a:spcPts val="1500"/>
              </a:spcAft>
              <a:buNone/>
            </a:pPr>
            <a:r>
              <a:rPr lang="en">
                <a:solidFill>
                  <a:srgbClr val="555555"/>
                </a:solidFill>
                <a:highlight>
                  <a:srgbClr val="FFFFFF"/>
                </a:highlight>
                <a:latin typeface="Arial"/>
                <a:ea typeface="Arial"/>
                <a:cs typeface="Arial"/>
                <a:sym typeface="Arial"/>
              </a:rPr>
              <a:t>A secondary index may be created on one or more virtual columns or on a combination of virtual columns and non-virtual generated columns. Secondary indexes on virtual columns may be defined as </a:t>
            </a:r>
            <a:r>
              <a:rPr lang="en">
                <a:solidFill>
                  <a:srgbClr val="000000"/>
                </a:solidFill>
                <a:highlight>
                  <a:srgbClr val="FFFFFF"/>
                </a:highlight>
                <a:latin typeface="Courier New"/>
                <a:ea typeface="Courier New"/>
                <a:cs typeface="Courier New"/>
                <a:sym typeface="Courier New"/>
              </a:rPr>
              <a:t>UNIQUE</a:t>
            </a:r>
            <a:r>
              <a:rPr lang="en">
                <a:solidFill>
                  <a:srgbClr val="555555"/>
                </a:solidFill>
                <a:highlight>
                  <a:srgbClr val="FFFFFF"/>
                </a:highlight>
                <a:latin typeface="Arial"/>
                <a:ea typeface="Arial"/>
                <a:cs typeface="Arial"/>
                <a:sym typeface="Arial"/>
              </a:rPr>
              <a:t>.</a:t>
            </a:r>
          </a:p>
          <a:p>
            <a:pPr lvl="0" rtl="0">
              <a:spcBef>
                <a:spcPts val="0"/>
              </a:spcBef>
              <a:spcAft>
                <a:spcPts val="0"/>
              </a:spcAft>
              <a:buNone/>
            </a:pPr>
            <a:r>
              <a:t/>
            </a:r>
            <a:endParaRPr sz="1250">
              <a:solidFill>
                <a:srgbClr val="555555"/>
              </a:solidFill>
              <a:highlight>
                <a:srgbClr val="FFFFFF"/>
              </a:highlight>
              <a:latin typeface="Arial"/>
              <a:ea typeface="Arial"/>
              <a:cs typeface="Arial"/>
              <a:sym typeface="Arial"/>
            </a:endParaRPr>
          </a:p>
          <a:p>
            <a:pPr lvl="0" rtl="0">
              <a:spcBef>
                <a:spcPts val="0"/>
              </a:spcBef>
              <a:buNone/>
            </a:pPr>
            <a:r>
              <a:t/>
            </a:r>
            <a:endParaRPr sz="1250">
              <a:solidFill>
                <a:srgbClr val="555555"/>
              </a:solidFill>
              <a:highlight>
                <a:srgbClr val="FFFFFF"/>
              </a:highlight>
              <a:latin typeface="Arial"/>
              <a:ea typeface="Arial"/>
              <a:cs typeface="Arial"/>
              <a:sym typeface="Arial"/>
            </a:endParaRPr>
          </a:p>
        </p:txBody>
      </p:sp>
      <p:sp>
        <p:nvSpPr>
          <p:cNvPr id="514" name="Shape 51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18" name="Shape 518"/>
        <p:cNvGrpSpPr/>
        <p:nvPr/>
      </p:nvGrpSpPr>
      <p:grpSpPr>
        <a:xfrm>
          <a:off x="0" y="0"/>
          <a:ext cx="0" cy="0"/>
          <a:chOff x="0" y="0"/>
          <a:chExt cx="0" cy="0"/>
        </a:xfrm>
      </p:grpSpPr>
      <p:sp>
        <p:nvSpPr>
          <p:cNvPr id="519" name="Shape 519"/>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Generated Columns Continued</a:t>
            </a:r>
          </a:p>
        </p:txBody>
      </p:sp>
      <p:sp>
        <p:nvSpPr>
          <p:cNvPr id="520" name="Shape 520"/>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spcBef>
                <a:spcPts val="0"/>
              </a:spcBef>
              <a:spcAft>
                <a:spcPts val="0"/>
              </a:spcAft>
              <a:buNone/>
            </a:pPr>
            <a:r>
              <a:rPr lang="en" sz="2400">
                <a:solidFill>
                  <a:srgbClr val="555555"/>
                </a:solidFill>
                <a:highlight>
                  <a:srgbClr val="FFFFFF"/>
                </a:highlight>
                <a:latin typeface="Arial"/>
                <a:ea typeface="Arial"/>
                <a:cs typeface="Arial"/>
                <a:sym typeface="Arial"/>
              </a:rPr>
              <a:t>When a secondary index is created on a virtual generated column, generated column values are materialized in the records of the index.</a:t>
            </a:r>
          </a:p>
          <a:p>
            <a:pPr lvl="0" rtl="0">
              <a:spcBef>
                <a:spcPts val="0"/>
              </a:spcBef>
              <a:spcAft>
                <a:spcPts val="0"/>
              </a:spcAft>
              <a:buNone/>
            </a:pPr>
            <a:r>
              <a:t/>
            </a:r>
            <a:endParaRPr sz="2400">
              <a:solidFill>
                <a:srgbClr val="555555"/>
              </a:solidFill>
              <a:highlight>
                <a:srgbClr val="FFFFFF"/>
              </a:highlight>
              <a:latin typeface="Arial"/>
              <a:ea typeface="Arial"/>
              <a:cs typeface="Arial"/>
              <a:sym typeface="Arial"/>
            </a:endParaRPr>
          </a:p>
          <a:p>
            <a:pPr lvl="0" rtl="0">
              <a:spcBef>
                <a:spcPts val="0"/>
              </a:spcBef>
              <a:spcAft>
                <a:spcPts val="0"/>
              </a:spcAft>
              <a:buNone/>
            </a:pPr>
            <a:r>
              <a:rPr lang="en" sz="2400">
                <a:solidFill>
                  <a:srgbClr val="555555"/>
                </a:solidFill>
                <a:highlight>
                  <a:srgbClr val="FFFFFF"/>
                </a:highlight>
                <a:latin typeface="Arial"/>
                <a:ea typeface="Arial"/>
                <a:cs typeface="Arial"/>
                <a:sym typeface="Arial"/>
              </a:rPr>
              <a:t>You can use </a:t>
            </a:r>
            <a:r>
              <a:rPr b="1" lang="en" sz="2400" u="sng">
                <a:solidFill>
                  <a:srgbClr val="000000"/>
                </a:solidFill>
                <a:highlight>
                  <a:srgbClr val="FFFFFF"/>
                </a:highlight>
                <a:latin typeface="Courier New"/>
                <a:ea typeface="Courier New"/>
                <a:cs typeface="Courier New"/>
                <a:sym typeface="Courier New"/>
                <a:hlinkClick r:id="rId3"/>
              </a:rPr>
              <a:t>-&gt;</a:t>
            </a:r>
            <a:r>
              <a:rPr lang="en" sz="2400">
                <a:solidFill>
                  <a:srgbClr val="555555"/>
                </a:solidFill>
                <a:highlight>
                  <a:srgbClr val="FFFFFF"/>
                </a:highlight>
                <a:latin typeface="Arial"/>
                <a:ea typeface="Arial"/>
                <a:cs typeface="Arial"/>
                <a:sym typeface="Arial"/>
              </a:rPr>
              <a:t> as shorthand for </a:t>
            </a:r>
            <a:r>
              <a:rPr lang="en" sz="2400" u="sng">
                <a:solidFill>
                  <a:srgbClr val="000000"/>
                </a:solidFill>
                <a:highlight>
                  <a:srgbClr val="FFFFFF"/>
                </a:highlight>
                <a:latin typeface="Courier New"/>
                <a:ea typeface="Courier New"/>
                <a:cs typeface="Courier New"/>
                <a:sym typeface="Courier New"/>
                <a:hlinkClick r:id="rId4"/>
              </a:rPr>
              <a:t>JSON_EXTRACT()</a:t>
            </a:r>
            <a:r>
              <a:rPr lang="en" sz="2400">
                <a:solidFill>
                  <a:srgbClr val="555555"/>
                </a:solidFill>
                <a:highlight>
                  <a:srgbClr val="FFFFFF"/>
                </a:highlight>
                <a:latin typeface="Arial"/>
                <a:ea typeface="Arial"/>
                <a:cs typeface="Arial"/>
                <a:sym typeface="Arial"/>
              </a:rPr>
              <a:t> to access a value by path from a </a:t>
            </a:r>
            <a:r>
              <a:rPr lang="en" sz="2400" u="sng">
                <a:solidFill>
                  <a:srgbClr val="000000"/>
                </a:solidFill>
                <a:highlight>
                  <a:srgbClr val="FFFFFF"/>
                </a:highlight>
                <a:latin typeface="Courier New"/>
                <a:ea typeface="Courier New"/>
                <a:cs typeface="Courier New"/>
                <a:sym typeface="Courier New"/>
                <a:hlinkClick r:id="rId5"/>
              </a:rPr>
              <a:t>JSON</a:t>
            </a:r>
            <a:r>
              <a:rPr lang="en" sz="2400">
                <a:solidFill>
                  <a:srgbClr val="555555"/>
                </a:solidFill>
                <a:highlight>
                  <a:srgbClr val="FFFFFF"/>
                </a:highlight>
                <a:latin typeface="Arial"/>
                <a:ea typeface="Arial"/>
                <a:cs typeface="Arial"/>
                <a:sym typeface="Arial"/>
              </a:rPr>
              <a:t> column value</a:t>
            </a:r>
          </a:p>
          <a:p>
            <a:pPr lvl="0" rtl="0">
              <a:spcBef>
                <a:spcPts val="0"/>
              </a:spcBef>
              <a:buNone/>
            </a:pPr>
            <a:r>
              <a:t/>
            </a:r>
            <a:endParaRPr sz="1250">
              <a:solidFill>
                <a:srgbClr val="555555"/>
              </a:solidFill>
              <a:highlight>
                <a:srgbClr val="FFFFFF"/>
              </a:highlight>
              <a:latin typeface="Arial"/>
              <a:ea typeface="Arial"/>
              <a:cs typeface="Arial"/>
              <a:sym typeface="Arial"/>
            </a:endParaRPr>
          </a:p>
        </p:txBody>
      </p:sp>
      <p:sp>
        <p:nvSpPr>
          <p:cNvPr id="521" name="Shape 52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25" name="Shape 525"/>
        <p:cNvGrpSpPr/>
        <p:nvPr/>
      </p:nvGrpSpPr>
      <p:grpSpPr>
        <a:xfrm>
          <a:off x="0" y="0"/>
          <a:ext cx="0" cy="0"/>
          <a:chOff x="0" y="0"/>
          <a:chExt cx="0" cy="0"/>
        </a:xfrm>
      </p:grpSpPr>
      <p:sp>
        <p:nvSpPr>
          <p:cNvPr id="526" name="Shape 526"/>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Generated Columns Trick</a:t>
            </a:r>
          </a:p>
        </p:txBody>
      </p:sp>
      <p:sp>
        <p:nvSpPr>
          <p:cNvPr id="527" name="Shape 527"/>
          <p:cNvSpPr txBox="1"/>
          <p:nvPr>
            <p:ph idx="1" type="body"/>
          </p:nvPr>
        </p:nvSpPr>
        <p:spPr>
          <a:xfrm>
            <a:off x="311700" y="1132275"/>
            <a:ext cx="8520599" cy="3416400"/>
          </a:xfrm>
          <a:prstGeom prst="rect">
            <a:avLst/>
          </a:prstGeom>
        </p:spPr>
        <p:txBody>
          <a:bodyPr anchorCtr="0" anchor="t" bIns="91425" lIns="91425" rIns="91425" tIns="91425">
            <a:noAutofit/>
          </a:bodyPr>
          <a:lstStyle/>
          <a:p>
            <a:pPr lvl="0" rtl="0">
              <a:spcBef>
                <a:spcPts val="0"/>
              </a:spcBef>
              <a:buNone/>
            </a:pPr>
            <a:r>
              <a:rPr lang="en">
                <a:solidFill>
                  <a:srgbClr val="555555"/>
                </a:solidFill>
                <a:highlight>
                  <a:srgbClr val="FFFFFF"/>
                </a:highlight>
                <a:latin typeface="Arial"/>
                <a:ea typeface="Arial"/>
                <a:cs typeface="Arial"/>
                <a:sym typeface="Arial"/>
              </a:rPr>
              <a:t>Need to search on names in a CaSe InSeNsItIVe fashion?  Indexes on a column always is created with the collation of that column. And if you search with a different collation in mind, you end up with a full table scan.</a:t>
            </a:r>
          </a:p>
          <a:p>
            <a:pPr lvl="0" rtl="0">
              <a:spcBef>
                <a:spcPts val="0"/>
              </a:spcBef>
              <a:buNone/>
            </a:pPr>
            <a:r>
              <a:rPr lang="en">
                <a:solidFill>
                  <a:srgbClr val="555555"/>
                </a:solidFill>
                <a:highlight>
                  <a:srgbClr val="FFFFFF"/>
                </a:highlight>
                <a:latin typeface="Arial"/>
                <a:ea typeface="Arial"/>
                <a:cs typeface="Arial"/>
                <a:sym typeface="Arial"/>
              </a:rPr>
              <a:t>But you can create a new generated column with the column’s data but stored in a cAsE iNsEnSiTiVe collation. You can search on the insensitive and case insensitive columns.</a:t>
            </a:r>
          </a:p>
          <a:p>
            <a:pPr lvl="0" rtl="0">
              <a:spcBef>
                <a:spcPts val="0"/>
              </a:spcBef>
              <a:buNone/>
            </a:pPr>
            <a:r>
              <a:t/>
            </a:r>
            <a:endParaRPr sz="1250">
              <a:solidFill>
                <a:srgbClr val="555555"/>
              </a:solidFill>
              <a:highlight>
                <a:srgbClr val="FFFFFF"/>
              </a:highlight>
              <a:latin typeface="Arial"/>
              <a:ea typeface="Arial"/>
              <a:cs typeface="Arial"/>
              <a:sym typeface="Arial"/>
            </a:endParaRPr>
          </a:p>
          <a:p>
            <a:pPr lvl="0" rtl="0">
              <a:spcBef>
                <a:spcPts val="0"/>
              </a:spcBef>
              <a:buNone/>
            </a:pPr>
            <a:r>
              <a:rPr lang="en" sz="1250">
                <a:solidFill>
                  <a:srgbClr val="555555"/>
                </a:solidFill>
                <a:highlight>
                  <a:srgbClr val="FFFFFF"/>
                </a:highlight>
                <a:latin typeface="Arial"/>
                <a:ea typeface="Arial"/>
                <a:cs typeface="Arial"/>
                <a:sym typeface="Arial"/>
              </a:rPr>
              <a:t>Great example at http://mablomy.blogspot.com/2015/03/auto-generated-columns-in-mysql-57-two.html </a:t>
            </a:r>
          </a:p>
        </p:txBody>
      </p:sp>
      <p:sp>
        <p:nvSpPr>
          <p:cNvPr id="528" name="Shape 52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2" name="Shape 532"/>
        <p:cNvGrpSpPr/>
        <p:nvPr/>
      </p:nvGrpSpPr>
      <p:grpSpPr>
        <a:xfrm>
          <a:off x="0" y="0"/>
          <a:ext cx="0" cy="0"/>
          <a:chOff x="0" y="0"/>
          <a:chExt cx="0" cy="0"/>
        </a:xfrm>
      </p:grpSpPr>
      <p:sp>
        <p:nvSpPr>
          <p:cNvPr id="533" name="Shape 533"/>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Syntax</a:t>
            </a:r>
          </a:p>
        </p:txBody>
      </p:sp>
      <p:sp>
        <p:nvSpPr>
          <p:cNvPr id="534" name="Shape 534"/>
          <p:cNvSpPr txBox="1"/>
          <p:nvPr>
            <p:ph idx="1" type="body"/>
          </p:nvPr>
        </p:nvSpPr>
        <p:spPr>
          <a:xfrm>
            <a:off x="311700" y="1017725"/>
            <a:ext cx="8520599" cy="3551099"/>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250">
                <a:solidFill>
                  <a:srgbClr val="555555"/>
                </a:solidFill>
                <a:highlight>
                  <a:srgbClr val="FFFFFF"/>
                </a:highlight>
                <a:latin typeface="Arial"/>
                <a:ea typeface="Arial"/>
                <a:cs typeface="Arial"/>
                <a:sym typeface="Arial"/>
              </a:rPr>
              <a:t>Generated column definitions have this syntax under </a:t>
            </a:r>
            <a:r>
              <a:rPr lang="en" sz="1250">
                <a:solidFill>
                  <a:srgbClr val="555555"/>
                </a:solidFill>
                <a:highlight>
                  <a:srgbClr val="FFFFFF"/>
                </a:highlight>
                <a:latin typeface="Times New Roman"/>
                <a:ea typeface="Times New Roman"/>
                <a:cs typeface="Times New Roman"/>
                <a:sym typeface="Times New Roman"/>
              </a:rPr>
              <a:t>CREATE TABLE</a:t>
            </a:r>
            <a:r>
              <a:rPr lang="en" sz="1250">
                <a:solidFill>
                  <a:srgbClr val="555555"/>
                </a:solidFill>
                <a:highlight>
                  <a:srgbClr val="FFFFFF"/>
                </a:highlight>
                <a:latin typeface="Arial"/>
                <a:ea typeface="Arial"/>
                <a:cs typeface="Arial"/>
                <a:sym typeface="Arial"/>
              </a:rPr>
              <a:t>:</a:t>
            </a:r>
          </a:p>
          <a:p>
            <a:pPr indent="0" lvl="0" marL="63500" rtl="0">
              <a:lnSpc>
                <a:spcPct val="100000"/>
              </a:lnSpc>
              <a:spcBef>
                <a:spcPts val="1500"/>
              </a:spcBef>
              <a:spcAft>
                <a:spcPts val="1500"/>
              </a:spcAft>
              <a:buNone/>
            </a:pPr>
            <a:r>
              <a:rPr b="1" i="1" lang="en" sz="1150">
                <a:solidFill>
                  <a:srgbClr val="000000"/>
                </a:solidFill>
                <a:highlight>
                  <a:srgbClr val="EEEEEE"/>
                </a:highlight>
                <a:latin typeface="Courier New"/>
                <a:ea typeface="Courier New"/>
                <a:cs typeface="Courier New"/>
                <a:sym typeface="Courier New"/>
              </a:rPr>
              <a:t>col_name</a:t>
            </a:r>
            <a:r>
              <a:rPr lang="en" sz="1200">
                <a:solidFill>
                  <a:srgbClr val="000000"/>
                </a:solidFill>
                <a:highlight>
                  <a:srgbClr val="EEEEEE"/>
                </a:highlight>
                <a:latin typeface="Courier New"/>
                <a:ea typeface="Courier New"/>
                <a:cs typeface="Courier New"/>
                <a:sym typeface="Courier New"/>
              </a:rPr>
              <a:t> </a:t>
            </a:r>
            <a:r>
              <a:rPr b="1" i="1" lang="en" sz="1150">
                <a:solidFill>
                  <a:srgbClr val="000000"/>
                </a:solidFill>
                <a:highlight>
                  <a:srgbClr val="EEEEEE"/>
                </a:highlight>
                <a:latin typeface="Courier New"/>
                <a:ea typeface="Courier New"/>
                <a:cs typeface="Courier New"/>
                <a:sym typeface="Courier New"/>
              </a:rPr>
              <a:t>data_type</a:t>
            </a:r>
            <a:r>
              <a:rPr lang="en" sz="1200">
                <a:solidFill>
                  <a:srgbClr val="000000"/>
                </a:solidFill>
                <a:highlight>
                  <a:srgbClr val="EEEEEE"/>
                </a:highlight>
                <a:latin typeface="Courier New"/>
                <a:ea typeface="Courier New"/>
                <a:cs typeface="Courier New"/>
                <a:sym typeface="Courier New"/>
              </a:rPr>
              <a:t> [GENERATED ALWAYS] AS (</a:t>
            </a:r>
            <a:r>
              <a:rPr b="1" i="1" lang="en" sz="1150">
                <a:solidFill>
                  <a:srgbClr val="000000"/>
                </a:solidFill>
                <a:highlight>
                  <a:srgbClr val="EEEEEE"/>
                </a:highlight>
                <a:latin typeface="Courier New"/>
                <a:ea typeface="Courier New"/>
                <a:cs typeface="Courier New"/>
                <a:sym typeface="Courier New"/>
              </a:rPr>
              <a:t>expression</a:t>
            </a: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[VIRTUAL | STORED] [UNIQUE [KEY]] [COMMENT </a:t>
            </a:r>
            <a:r>
              <a:rPr b="1" i="1" lang="en" sz="1150">
                <a:solidFill>
                  <a:srgbClr val="000000"/>
                </a:solidFill>
                <a:highlight>
                  <a:srgbClr val="EEEEEE"/>
                </a:highlight>
                <a:latin typeface="Courier New"/>
                <a:ea typeface="Courier New"/>
                <a:cs typeface="Courier New"/>
                <a:sym typeface="Courier New"/>
              </a:rPr>
              <a:t>comment</a:t>
            </a:r>
            <a:r>
              <a:rPr lang="en" sz="1200">
                <a:solidFill>
                  <a:srgbClr val="000000"/>
                </a:solidFill>
                <a:highlight>
                  <a:srgbClr val="EEEEEE"/>
                </a:highlight>
                <a:latin typeface="Courier New"/>
                <a:ea typeface="Courier New"/>
                <a:cs typeface="Courier New"/>
                <a:sym typeface="Courier New"/>
              </a:rPr>
              <a:t>]</a:t>
            </a:r>
            <a:br>
              <a:rPr lang="en" sz="1200">
                <a:solidFill>
                  <a:srgbClr val="000000"/>
                </a:solidFill>
                <a:highlight>
                  <a:srgbClr val="EEEEEE"/>
                </a:highlight>
                <a:latin typeface="Courier New"/>
                <a:ea typeface="Courier New"/>
                <a:cs typeface="Courier New"/>
                <a:sym typeface="Courier New"/>
              </a:rPr>
            </a:br>
            <a:r>
              <a:rPr lang="en" sz="1200">
                <a:solidFill>
                  <a:srgbClr val="000000"/>
                </a:solidFill>
                <a:highlight>
                  <a:srgbClr val="EEEEEE"/>
                </a:highlight>
                <a:latin typeface="Courier New"/>
                <a:ea typeface="Courier New"/>
                <a:cs typeface="Courier New"/>
                <a:sym typeface="Courier New"/>
              </a:rPr>
              <a:t>  [[NOT] NULL] [[PRIMARY] KEY]</a:t>
            </a:r>
            <a:br>
              <a:rPr lang="en" sz="1200">
                <a:solidFill>
                  <a:srgbClr val="000000"/>
                </a:solidFill>
                <a:highlight>
                  <a:srgbClr val="EEEEEE"/>
                </a:highlight>
                <a:latin typeface="Courier New"/>
                <a:ea typeface="Courier New"/>
                <a:cs typeface="Courier New"/>
                <a:sym typeface="Courier New"/>
              </a:rPr>
            </a:br>
          </a:p>
          <a:p>
            <a:pPr indent="0" lvl="0" marL="63500" rtl="0">
              <a:lnSpc>
                <a:spcPct val="100000"/>
              </a:lnSpc>
              <a:spcBef>
                <a:spcPts val="1500"/>
              </a:spcBef>
              <a:spcAft>
                <a:spcPts val="1500"/>
              </a:spcAft>
              <a:buNone/>
            </a:pPr>
            <a:r>
              <a:rPr lang="en" sz="1200">
                <a:solidFill>
                  <a:srgbClr val="000000"/>
                </a:solidFill>
                <a:highlight>
                  <a:srgbClr val="FFFFFF"/>
                </a:highlight>
                <a:latin typeface="Courier New"/>
                <a:ea typeface="Courier New"/>
                <a:cs typeface="Courier New"/>
                <a:sym typeface="Courier New"/>
              </a:rPr>
              <a:t>AS (</a:t>
            </a:r>
            <a:r>
              <a:rPr b="1" i="1" lang="en" sz="1150">
                <a:solidFill>
                  <a:srgbClr val="000000"/>
                </a:solidFill>
                <a:highlight>
                  <a:srgbClr val="FFFFFF"/>
                </a:highlight>
                <a:latin typeface="Courier New"/>
                <a:ea typeface="Courier New"/>
                <a:cs typeface="Courier New"/>
                <a:sym typeface="Courier New"/>
              </a:rPr>
              <a:t>expression</a:t>
            </a:r>
            <a:r>
              <a:rPr lang="en" sz="1200">
                <a:solidFill>
                  <a:srgbClr val="000000"/>
                </a:solidFill>
                <a:highlight>
                  <a:srgbClr val="FFFFFF"/>
                </a:highlight>
                <a:latin typeface="Courier New"/>
                <a:ea typeface="Courier New"/>
                <a:cs typeface="Courier New"/>
                <a:sym typeface="Courier New"/>
              </a:rPr>
              <a:t>)</a:t>
            </a:r>
            <a:r>
              <a:rPr lang="en" sz="1250">
                <a:solidFill>
                  <a:srgbClr val="555555"/>
                </a:solidFill>
                <a:highlight>
                  <a:srgbClr val="FFFFFF"/>
                </a:highlight>
                <a:latin typeface="Arial"/>
                <a:ea typeface="Arial"/>
                <a:cs typeface="Arial"/>
                <a:sym typeface="Arial"/>
              </a:rPr>
              <a:t> indicates that the column is generated and defines the expression used to compute column values. </a:t>
            </a:r>
            <a:r>
              <a:rPr lang="en" sz="1200">
                <a:solidFill>
                  <a:srgbClr val="000000"/>
                </a:solidFill>
                <a:highlight>
                  <a:srgbClr val="FFFFFF"/>
                </a:highlight>
                <a:latin typeface="Courier New"/>
                <a:ea typeface="Courier New"/>
                <a:cs typeface="Courier New"/>
                <a:sym typeface="Courier New"/>
              </a:rPr>
              <a:t>AS</a:t>
            </a:r>
            <a:r>
              <a:rPr lang="en" sz="1250">
                <a:solidFill>
                  <a:srgbClr val="555555"/>
                </a:solidFill>
                <a:highlight>
                  <a:srgbClr val="FFFFFF"/>
                </a:highlight>
                <a:latin typeface="Arial"/>
                <a:ea typeface="Arial"/>
                <a:cs typeface="Arial"/>
                <a:sym typeface="Arial"/>
              </a:rPr>
              <a:t> may be preceded by </a:t>
            </a:r>
            <a:r>
              <a:rPr lang="en" sz="1200">
                <a:solidFill>
                  <a:srgbClr val="000000"/>
                </a:solidFill>
                <a:highlight>
                  <a:srgbClr val="FFFFFF"/>
                </a:highlight>
                <a:latin typeface="Courier New"/>
                <a:ea typeface="Courier New"/>
                <a:cs typeface="Courier New"/>
                <a:sym typeface="Courier New"/>
              </a:rPr>
              <a:t>GENERATED ALWAYS</a:t>
            </a:r>
            <a:r>
              <a:rPr lang="en" sz="1250">
                <a:solidFill>
                  <a:srgbClr val="555555"/>
                </a:solidFill>
                <a:highlight>
                  <a:srgbClr val="FFFFFF"/>
                </a:highlight>
                <a:latin typeface="Arial"/>
                <a:ea typeface="Arial"/>
                <a:cs typeface="Arial"/>
                <a:sym typeface="Arial"/>
              </a:rPr>
              <a:t> to make the generated nature of the column more explicit. Constructs that are permitted or prohibited in the expression are discussed later.</a:t>
            </a:r>
          </a:p>
          <a:p>
            <a:pPr lvl="0" rtl="0">
              <a:lnSpc>
                <a:spcPct val="100000"/>
              </a:lnSpc>
              <a:spcBef>
                <a:spcPts val="0"/>
              </a:spcBef>
              <a:spcAft>
                <a:spcPts val="1100"/>
              </a:spcAft>
              <a:buNone/>
            </a:pPr>
            <a:r>
              <a:rPr lang="en" sz="1250">
                <a:solidFill>
                  <a:srgbClr val="555555"/>
                </a:solidFill>
                <a:highlight>
                  <a:srgbClr val="FFFFFF"/>
                </a:highlight>
                <a:latin typeface="Arial"/>
                <a:ea typeface="Arial"/>
                <a:cs typeface="Arial"/>
                <a:sym typeface="Arial"/>
              </a:rPr>
              <a:t>The </a:t>
            </a:r>
            <a:r>
              <a:rPr lang="en" sz="1200">
                <a:solidFill>
                  <a:srgbClr val="000000"/>
                </a:solidFill>
                <a:highlight>
                  <a:srgbClr val="FFFFFF"/>
                </a:highlight>
                <a:latin typeface="Courier New"/>
                <a:ea typeface="Courier New"/>
                <a:cs typeface="Courier New"/>
                <a:sym typeface="Courier New"/>
              </a:rPr>
              <a:t>VIRTUAL</a:t>
            </a:r>
            <a:r>
              <a:rPr lang="en" sz="1250">
                <a:solidFill>
                  <a:srgbClr val="555555"/>
                </a:solidFill>
                <a:highlight>
                  <a:srgbClr val="FFFFFF"/>
                </a:highlight>
                <a:latin typeface="Arial"/>
                <a:ea typeface="Arial"/>
                <a:cs typeface="Arial"/>
                <a:sym typeface="Arial"/>
              </a:rPr>
              <a:t> or </a:t>
            </a:r>
            <a:r>
              <a:rPr lang="en" sz="1200">
                <a:solidFill>
                  <a:srgbClr val="000000"/>
                </a:solidFill>
                <a:highlight>
                  <a:srgbClr val="FFFFFF"/>
                </a:highlight>
                <a:latin typeface="Courier New"/>
                <a:ea typeface="Courier New"/>
                <a:cs typeface="Courier New"/>
                <a:sym typeface="Courier New"/>
              </a:rPr>
              <a:t>STORED</a:t>
            </a:r>
            <a:r>
              <a:rPr lang="en" sz="1250">
                <a:solidFill>
                  <a:srgbClr val="555555"/>
                </a:solidFill>
                <a:highlight>
                  <a:srgbClr val="FFFFFF"/>
                </a:highlight>
                <a:latin typeface="Arial"/>
                <a:ea typeface="Arial"/>
                <a:cs typeface="Arial"/>
                <a:sym typeface="Arial"/>
              </a:rPr>
              <a:t> keyword indicates how column values are stored, which has implications for column use:</a:t>
            </a:r>
          </a:p>
          <a:p>
            <a:pPr indent="-307975" lvl="0" marL="749300" rtl="0">
              <a:lnSpc>
                <a:spcPct val="100000"/>
              </a:lnSpc>
              <a:spcBef>
                <a:spcPts val="0"/>
              </a:spcBef>
              <a:spcAft>
                <a:spcPts val="1100"/>
              </a:spcAft>
              <a:buClr>
                <a:srgbClr val="555555"/>
              </a:buClr>
              <a:buSzPct val="104166"/>
              <a:buFont typeface="Arial"/>
            </a:pPr>
            <a:r>
              <a:rPr lang="en" sz="1200">
                <a:solidFill>
                  <a:srgbClr val="000000"/>
                </a:solidFill>
                <a:highlight>
                  <a:srgbClr val="FFFFFF"/>
                </a:highlight>
                <a:latin typeface="Courier New"/>
                <a:ea typeface="Courier New"/>
                <a:cs typeface="Courier New"/>
                <a:sym typeface="Courier New"/>
              </a:rPr>
              <a:t>VIRTUAL</a:t>
            </a:r>
            <a:r>
              <a:rPr lang="en" sz="1250">
                <a:solidFill>
                  <a:srgbClr val="555555"/>
                </a:solidFill>
                <a:highlight>
                  <a:srgbClr val="FFFFFF"/>
                </a:highlight>
                <a:latin typeface="Arial"/>
                <a:ea typeface="Arial"/>
                <a:cs typeface="Arial"/>
                <a:sym typeface="Arial"/>
              </a:rPr>
              <a:t>: Column values are not stored, but are evaluated when rows are read, immediately after any </a:t>
            </a:r>
            <a:r>
              <a:rPr lang="en" sz="1200">
                <a:solidFill>
                  <a:srgbClr val="000000"/>
                </a:solidFill>
                <a:highlight>
                  <a:srgbClr val="FFFFFF"/>
                </a:highlight>
                <a:latin typeface="Courier New"/>
                <a:ea typeface="Courier New"/>
                <a:cs typeface="Courier New"/>
                <a:sym typeface="Courier New"/>
              </a:rPr>
              <a:t>BEFORE</a:t>
            </a:r>
            <a:r>
              <a:rPr lang="en" sz="1250">
                <a:solidFill>
                  <a:srgbClr val="555555"/>
                </a:solidFill>
                <a:highlight>
                  <a:srgbClr val="FFFFFF"/>
                </a:highlight>
                <a:latin typeface="Arial"/>
                <a:ea typeface="Arial"/>
                <a:cs typeface="Arial"/>
                <a:sym typeface="Arial"/>
              </a:rPr>
              <a:t> triggers. A virtual column takes no storage.</a:t>
            </a: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Prior to MySQL 5.7.8, virtual columns cannot be indexed. </a:t>
            </a:r>
            <a:r>
              <a:rPr lang="en" sz="1200">
                <a:solidFill>
                  <a:srgbClr val="000000"/>
                </a:solidFill>
                <a:highlight>
                  <a:srgbClr val="FFFFFF"/>
                </a:highlight>
                <a:latin typeface="Courier New"/>
                <a:ea typeface="Courier New"/>
                <a:cs typeface="Courier New"/>
                <a:sym typeface="Courier New"/>
              </a:rPr>
              <a:t>InnoDB</a:t>
            </a:r>
            <a:r>
              <a:rPr lang="en" sz="1250">
                <a:solidFill>
                  <a:srgbClr val="555555"/>
                </a:solidFill>
                <a:highlight>
                  <a:srgbClr val="FFFFFF"/>
                </a:highlight>
                <a:latin typeface="Arial"/>
                <a:ea typeface="Arial"/>
                <a:cs typeface="Arial"/>
                <a:sym typeface="Arial"/>
              </a:rPr>
              <a:t> supports secondary indexes on virtual columns. </a:t>
            </a:r>
            <a:r>
              <a:rPr lang="en" sz="1200">
                <a:solidFill>
                  <a:srgbClr val="000000"/>
                </a:solidFill>
                <a:highlight>
                  <a:srgbClr val="FFFFFF"/>
                </a:highlight>
                <a:latin typeface="Courier New"/>
                <a:ea typeface="Courier New"/>
                <a:cs typeface="Courier New"/>
                <a:sym typeface="Courier New"/>
              </a:rPr>
              <a:t>STORED</a:t>
            </a:r>
            <a:r>
              <a:rPr lang="en" sz="1250">
                <a:solidFill>
                  <a:srgbClr val="555555"/>
                </a:solidFill>
                <a:highlight>
                  <a:srgbClr val="FFFFFF"/>
                </a:highlight>
                <a:latin typeface="Arial"/>
                <a:ea typeface="Arial"/>
                <a:cs typeface="Arial"/>
                <a:sym typeface="Arial"/>
              </a:rPr>
              <a:t>: Column values are evaluated and stored when rows are inserted or updated. A stored column does require storage space and can be indexed.</a:t>
            </a:r>
          </a:p>
          <a:p>
            <a:pPr lvl="0" rtl="0">
              <a:lnSpc>
                <a:spcPct val="100000"/>
              </a:lnSpc>
              <a:spcBef>
                <a:spcPts val="0"/>
              </a:spcBef>
              <a:spcAft>
                <a:spcPts val="1100"/>
              </a:spcAft>
              <a:buNone/>
            </a:pPr>
            <a:r>
              <a:rPr lang="en" sz="1250">
                <a:solidFill>
                  <a:srgbClr val="555555"/>
                </a:solidFill>
                <a:highlight>
                  <a:srgbClr val="FFFFFF"/>
                </a:highlight>
                <a:latin typeface="Arial"/>
                <a:ea typeface="Arial"/>
                <a:cs typeface="Arial"/>
                <a:sym typeface="Arial"/>
              </a:rPr>
              <a:t>The default is </a:t>
            </a:r>
            <a:r>
              <a:rPr lang="en" sz="1200">
                <a:solidFill>
                  <a:srgbClr val="000000"/>
                </a:solidFill>
                <a:highlight>
                  <a:srgbClr val="FFFFFF"/>
                </a:highlight>
                <a:latin typeface="Courier New"/>
                <a:ea typeface="Courier New"/>
                <a:cs typeface="Courier New"/>
                <a:sym typeface="Courier New"/>
              </a:rPr>
              <a:t>VIRTUAL</a:t>
            </a:r>
            <a:r>
              <a:rPr lang="en" sz="1250">
                <a:solidFill>
                  <a:srgbClr val="555555"/>
                </a:solidFill>
                <a:highlight>
                  <a:srgbClr val="FFFFFF"/>
                </a:highlight>
                <a:latin typeface="Arial"/>
                <a:ea typeface="Arial"/>
                <a:cs typeface="Arial"/>
                <a:sym typeface="Arial"/>
              </a:rPr>
              <a:t> if neither keyword is specified.</a:t>
            </a:r>
          </a:p>
          <a:p>
            <a:pPr lvl="0">
              <a:lnSpc>
                <a:spcPct val="100000"/>
              </a:lnSpc>
              <a:spcBef>
                <a:spcPts val="0"/>
              </a:spcBef>
              <a:buNone/>
            </a:pPr>
            <a:r>
              <a:t/>
            </a:r>
            <a:endParaRPr/>
          </a:p>
        </p:txBody>
      </p:sp>
      <p:sp>
        <p:nvSpPr>
          <p:cNvPr id="535" name="Shape 53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9" name="Shape 539"/>
        <p:cNvGrpSpPr/>
        <p:nvPr/>
      </p:nvGrpSpPr>
      <p:grpSpPr>
        <a:xfrm>
          <a:off x="0" y="0"/>
          <a:ext cx="0" cy="0"/>
          <a:chOff x="0" y="0"/>
          <a:chExt cx="0" cy="0"/>
        </a:xfrm>
      </p:grpSpPr>
      <p:sp>
        <p:nvSpPr>
          <p:cNvPr id="540" name="Shape 540"/>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Syntax Continued</a:t>
            </a:r>
          </a:p>
        </p:txBody>
      </p:sp>
      <p:sp>
        <p:nvSpPr>
          <p:cNvPr id="541" name="Shape 541"/>
          <p:cNvSpPr txBox="1"/>
          <p:nvPr>
            <p:ph idx="1" type="body"/>
          </p:nvPr>
        </p:nvSpPr>
        <p:spPr>
          <a:xfrm>
            <a:off x="311700" y="1017725"/>
            <a:ext cx="8520599" cy="3551099"/>
          </a:xfrm>
          <a:prstGeom prst="rect">
            <a:avLst/>
          </a:prstGeom>
        </p:spPr>
        <p:txBody>
          <a:bodyPr anchorCtr="0" anchor="t" bIns="91425" lIns="91425" rIns="91425" tIns="91425">
            <a:noAutofit/>
          </a:bodyPr>
          <a:lstStyle/>
          <a:p>
            <a:pPr lvl="0" rtl="0">
              <a:lnSpc>
                <a:spcPct val="100000"/>
              </a:lnSpc>
              <a:spcBef>
                <a:spcPts val="0"/>
              </a:spcBef>
              <a:spcAft>
                <a:spcPts val="1100"/>
              </a:spcAft>
              <a:buNone/>
            </a:pPr>
            <a:r>
              <a:rPr lang="en" sz="1250">
                <a:solidFill>
                  <a:srgbClr val="555555"/>
                </a:solidFill>
                <a:highlight>
                  <a:srgbClr val="FFFFFF"/>
                </a:highlight>
                <a:latin typeface="Arial"/>
                <a:ea typeface="Arial"/>
                <a:cs typeface="Arial"/>
                <a:sym typeface="Arial"/>
              </a:rPr>
              <a:t>Other attributes may be given to indicate whether the column is indexed or can be </a:t>
            </a:r>
            <a:r>
              <a:rPr lang="en" sz="1200">
                <a:solidFill>
                  <a:srgbClr val="000000"/>
                </a:solidFill>
                <a:highlight>
                  <a:srgbClr val="FFFFFF"/>
                </a:highlight>
                <a:latin typeface="Courier New"/>
                <a:ea typeface="Courier New"/>
                <a:cs typeface="Courier New"/>
                <a:sym typeface="Courier New"/>
              </a:rPr>
              <a:t>NULL</a:t>
            </a:r>
            <a:r>
              <a:rPr lang="en" sz="1250">
                <a:solidFill>
                  <a:srgbClr val="555555"/>
                </a:solidFill>
                <a:highlight>
                  <a:srgbClr val="FFFFFF"/>
                </a:highlight>
                <a:latin typeface="Arial"/>
                <a:ea typeface="Arial"/>
                <a:cs typeface="Arial"/>
                <a:sym typeface="Arial"/>
              </a:rPr>
              <a:t>, or provide a comment. (Note that the order of these attributes differs from their order in non generated column definitions.)</a:t>
            </a:r>
          </a:p>
          <a:p>
            <a:pPr lvl="0" rtl="0">
              <a:lnSpc>
                <a:spcPct val="100000"/>
              </a:lnSpc>
              <a:spcBef>
                <a:spcPts val="0"/>
              </a:spcBef>
              <a:spcAft>
                <a:spcPts val="1100"/>
              </a:spcAft>
              <a:buNone/>
            </a:pPr>
            <a:r>
              <a:rPr lang="en" sz="1250">
                <a:solidFill>
                  <a:srgbClr val="555555"/>
                </a:solidFill>
                <a:highlight>
                  <a:srgbClr val="FFFFFF"/>
                </a:highlight>
                <a:latin typeface="Arial"/>
                <a:ea typeface="Arial"/>
                <a:cs typeface="Arial"/>
                <a:sym typeface="Arial"/>
              </a:rPr>
              <a:t>Generated column expressions must adhere to the following rules. An error occurs if an expression contains disallowed constructs.</a:t>
            </a: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Literals, deterministic built-in functions, and operators are permitted.</a:t>
            </a:r>
            <a:br>
              <a:rPr lang="en" sz="1250">
                <a:solidFill>
                  <a:srgbClr val="555555"/>
                </a:solidFill>
                <a:highlight>
                  <a:srgbClr val="FFFFFF"/>
                </a:highlight>
                <a:latin typeface="Arial"/>
                <a:ea typeface="Arial"/>
                <a:cs typeface="Arial"/>
                <a:sym typeface="Arial"/>
              </a:rPr>
            </a:b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Subqueries, parameters, variables, stored functions, and user-defined functions are not permitted.</a:t>
            </a:r>
            <a:br>
              <a:rPr lang="en" sz="1250">
                <a:solidFill>
                  <a:srgbClr val="555555"/>
                </a:solidFill>
                <a:highlight>
                  <a:srgbClr val="FFFFFF"/>
                </a:highlight>
                <a:latin typeface="Arial"/>
                <a:ea typeface="Arial"/>
                <a:cs typeface="Arial"/>
                <a:sym typeface="Arial"/>
              </a:rPr>
            </a:b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A generated column definition can refer to other generated columns, but only those occurring earlier in the table definition. A generated column definition can refer to any base (nongenerated) column in the table whether its definition occurs earlier or later.</a:t>
            </a:r>
            <a:br>
              <a:rPr lang="en" sz="1250">
                <a:solidFill>
                  <a:srgbClr val="555555"/>
                </a:solidFill>
                <a:highlight>
                  <a:srgbClr val="FFFFFF"/>
                </a:highlight>
                <a:latin typeface="Arial"/>
                <a:ea typeface="Arial"/>
                <a:cs typeface="Arial"/>
                <a:sym typeface="Arial"/>
              </a:rPr>
            </a:b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The </a:t>
            </a:r>
            <a:r>
              <a:rPr lang="en" sz="1200">
                <a:solidFill>
                  <a:srgbClr val="000000"/>
                </a:solidFill>
                <a:highlight>
                  <a:srgbClr val="FFFFFF"/>
                </a:highlight>
                <a:latin typeface="Courier New"/>
                <a:ea typeface="Courier New"/>
                <a:cs typeface="Courier New"/>
                <a:sym typeface="Courier New"/>
              </a:rPr>
              <a:t>AUTO_INCREMENT</a:t>
            </a:r>
            <a:r>
              <a:rPr lang="en" sz="1250">
                <a:solidFill>
                  <a:srgbClr val="555555"/>
                </a:solidFill>
                <a:highlight>
                  <a:srgbClr val="FFFFFF"/>
                </a:highlight>
                <a:latin typeface="Arial"/>
                <a:ea typeface="Arial"/>
                <a:cs typeface="Arial"/>
                <a:sym typeface="Arial"/>
              </a:rPr>
              <a:t> attribute cannot be used in a generated column definition.</a:t>
            </a:r>
            <a:br>
              <a:rPr lang="en" sz="1250">
                <a:solidFill>
                  <a:srgbClr val="555555"/>
                </a:solidFill>
                <a:highlight>
                  <a:srgbClr val="FFFFFF"/>
                </a:highlight>
                <a:latin typeface="Arial"/>
                <a:ea typeface="Arial"/>
                <a:cs typeface="Arial"/>
                <a:sym typeface="Arial"/>
              </a:rPr>
            </a:br>
          </a:p>
          <a:p>
            <a:pPr indent="-307975" lvl="0" marL="749300" rtl="0">
              <a:lnSpc>
                <a:spcPct val="100000"/>
              </a:lnSpc>
              <a:spcBef>
                <a:spcPts val="0"/>
              </a:spcBef>
              <a:spcAft>
                <a:spcPts val="1100"/>
              </a:spcAft>
              <a:buClr>
                <a:srgbClr val="555555"/>
              </a:buClr>
              <a:buSzPct val="96153"/>
              <a:buFont typeface="Arial"/>
            </a:pPr>
            <a:r>
              <a:rPr lang="en" sz="1250">
                <a:solidFill>
                  <a:srgbClr val="555555"/>
                </a:solidFill>
                <a:highlight>
                  <a:srgbClr val="FFFFFF"/>
                </a:highlight>
                <a:latin typeface="Arial"/>
                <a:ea typeface="Arial"/>
                <a:cs typeface="Arial"/>
                <a:sym typeface="Arial"/>
              </a:rPr>
              <a:t>An </a:t>
            </a:r>
            <a:r>
              <a:rPr lang="en" sz="1200">
                <a:solidFill>
                  <a:srgbClr val="000000"/>
                </a:solidFill>
                <a:highlight>
                  <a:srgbClr val="FFFFFF"/>
                </a:highlight>
                <a:latin typeface="Courier New"/>
                <a:ea typeface="Courier New"/>
                <a:cs typeface="Courier New"/>
                <a:sym typeface="Courier New"/>
              </a:rPr>
              <a:t>AUTO_INCREMENT</a:t>
            </a:r>
            <a:r>
              <a:rPr lang="en" sz="1250">
                <a:solidFill>
                  <a:srgbClr val="555555"/>
                </a:solidFill>
                <a:highlight>
                  <a:srgbClr val="FFFFFF"/>
                </a:highlight>
                <a:latin typeface="Arial"/>
                <a:ea typeface="Arial"/>
                <a:cs typeface="Arial"/>
                <a:sym typeface="Arial"/>
              </a:rPr>
              <a:t> column cannot be used as a base column in a generated column definition.</a:t>
            </a:r>
          </a:p>
          <a:p>
            <a:pPr lvl="0" rtl="0">
              <a:lnSpc>
                <a:spcPct val="100000"/>
              </a:lnSpc>
              <a:spcBef>
                <a:spcPts val="0"/>
              </a:spcBef>
              <a:buNone/>
            </a:pPr>
            <a:r>
              <a:t/>
            </a:r>
            <a:endParaRPr/>
          </a:p>
        </p:txBody>
      </p:sp>
      <p:sp>
        <p:nvSpPr>
          <p:cNvPr id="542" name="Shape 54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46" name="Shape 546"/>
        <p:cNvGrpSpPr/>
        <p:nvPr/>
      </p:nvGrpSpPr>
      <p:grpSpPr>
        <a:xfrm>
          <a:off x="0" y="0"/>
          <a:ext cx="0" cy="0"/>
          <a:chOff x="0" y="0"/>
          <a:chExt cx="0" cy="0"/>
        </a:xfrm>
      </p:grpSpPr>
      <p:sp>
        <p:nvSpPr>
          <p:cNvPr id="547" name="Shape 547"/>
          <p:cNvSpPr txBox="1"/>
          <p:nvPr>
            <p:ph type="title"/>
          </p:nvPr>
        </p:nvSpPr>
        <p:spPr>
          <a:xfrm>
            <a:off x="490250" y="526350"/>
            <a:ext cx="7280400" cy="4090800"/>
          </a:xfrm>
          <a:prstGeom prst="rect">
            <a:avLst/>
          </a:prstGeom>
        </p:spPr>
        <p:txBody>
          <a:bodyPr anchorCtr="0" anchor="ctr" bIns="91425" lIns="91425" rIns="91425" tIns="91425">
            <a:noAutofit/>
          </a:bodyPr>
          <a:lstStyle/>
          <a:p>
            <a:pPr lvl="0" rtl="0">
              <a:spcBef>
                <a:spcPts val="0"/>
              </a:spcBef>
              <a:buNone/>
            </a:pPr>
            <a:r>
              <a:rPr lang="en"/>
              <a:t>When to use</a:t>
            </a:r>
          </a:p>
          <a:p>
            <a:pPr lvl="0" rtl="0">
              <a:spcBef>
                <a:spcPts val="0"/>
              </a:spcBef>
              <a:buNone/>
            </a:pPr>
            <a:r>
              <a:rPr lang="en"/>
              <a:t>and</a:t>
            </a:r>
          </a:p>
          <a:p>
            <a:pPr lvl="0" rtl="0">
              <a:spcBef>
                <a:spcPts val="0"/>
              </a:spcBef>
              <a:buNone/>
            </a:pPr>
            <a:r>
              <a:rPr lang="en"/>
              <a:t>When </a:t>
            </a:r>
            <a:r>
              <a:rPr i="1" lang="en" u="sng"/>
              <a:t>NOT</a:t>
            </a:r>
          </a:p>
          <a:p>
            <a:pPr lvl="0" rtl="0">
              <a:spcBef>
                <a:spcPts val="0"/>
              </a:spcBef>
              <a:buNone/>
            </a:pPr>
            <a:r>
              <a:rPr lang="en"/>
              <a:t>to use</a:t>
            </a:r>
          </a:p>
        </p:txBody>
      </p:sp>
      <p:sp>
        <p:nvSpPr>
          <p:cNvPr id="548" name="Shape 54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pic>
        <p:nvPicPr>
          <p:cNvPr id="549" name="Shape 549"/>
          <p:cNvPicPr preferRelativeResize="0"/>
          <p:nvPr/>
        </p:nvPicPr>
        <p:blipFill>
          <a:blip r:embed="rId3">
            <a:alphaModFix/>
          </a:blip>
          <a:stretch>
            <a:fillRect/>
          </a:stretch>
        </p:blipFill>
        <p:spPr>
          <a:xfrm>
            <a:off x="5700700" y="123737"/>
            <a:ext cx="2571749" cy="4896025"/>
          </a:xfrm>
          <a:prstGeom prst="rect">
            <a:avLst/>
          </a:prstGeom>
          <a:noFill/>
          <a:ln>
            <a:noFill/>
          </a:ln>
        </p:spPr>
      </p:pic>
    </p:spTree>
  </p:cSld>
  <p:clrMapOvr>
    <a:masterClrMapping/>
  </p:clrMapOvr>
  <mc:AlternateContent>
    <mc:Choice Requires="p14">
      <p:transition spd="slow">
        <p14:gallery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JSON in a CHAR or VARCHAR column</a:t>
            </a:r>
          </a:p>
        </p:txBody>
      </p:sp>
      <p:sp>
        <p:nvSpPr>
          <p:cNvPr id="108" name="Shape 108"/>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spcBef>
                <a:spcPts val="0"/>
              </a:spcBef>
              <a:buNone/>
            </a:pPr>
            <a:r>
              <a:rPr lang="en">
                <a:latin typeface="Times New Roman"/>
                <a:ea typeface="Times New Roman"/>
                <a:cs typeface="Times New Roman"/>
                <a:sym typeface="Times New Roman"/>
              </a:rPr>
              <a:t>mysql&gt;CREATE TABLE example1 (id INTEGER, data CHAR(255);</a:t>
            </a:r>
          </a:p>
          <a:p>
            <a:pPr lvl="0" rtl="0">
              <a:spcBef>
                <a:spcPts val="0"/>
              </a:spcBef>
              <a:buNone/>
            </a:pPr>
            <a:r>
              <a:rPr lang="en">
                <a:latin typeface="Times New Roman"/>
                <a:ea typeface="Times New Roman"/>
                <a:cs typeface="Times New Roman"/>
                <a:sym typeface="Times New Roman"/>
              </a:rPr>
              <a:t>mysql&gt;INSERT INTO example1 (id, data) VALUES (1, ‘{“foo” : “bar”}’);</a:t>
            </a:r>
          </a:p>
          <a:p>
            <a:pPr lvl="0" rtl="0">
              <a:spcBef>
                <a:spcPts val="0"/>
              </a:spcBef>
              <a:buNone/>
            </a:pPr>
            <a:r>
              <a:t/>
            </a:r>
            <a:endParaRPr/>
          </a:p>
        </p:txBody>
      </p:sp>
      <p:sp>
        <p:nvSpPr>
          <p:cNvPr id="109" name="Shape 10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53" name="Shape 553"/>
        <p:cNvGrpSpPr/>
        <p:nvPr/>
      </p:nvGrpSpPr>
      <p:grpSpPr>
        <a:xfrm>
          <a:off x="0" y="0"/>
          <a:ext cx="0" cy="0"/>
          <a:chOff x="0" y="0"/>
          <a:chExt cx="0" cy="0"/>
        </a:xfrm>
      </p:grpSpPr>
      <p:sp>
        <p:nvSpPr>
          <p:cNvPr id="554" name="Shape 554"/>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So JSON is great but ...</a:t>
            </a:r>
          </a:p>
        </p:txBody>
      </p:sp>
      <p:sp>
        <p:nvSpPr>
          <p:cNvPr id="555" name="Shape 555"/>
          <p:cNvSpPr txBox="1"/>
          <p:nvPr>
            <p:ph idx="1" type="body"/>
          </p:nvPr>
        </p:nvSpPr>
        <p:spPr>
          <a:xfrm>
            <a:off x="311700" y="1017725"/>
            <a:ext cx="8520599" cy="3551099"/>
          </a:xfrm>
          <a:prstGeom prst="rect">
            <a:avLst/>
          </a:prstGeom>
        </p:spPr>
        <p:txBody>
          <a:bodyPr anchorCtr="0" anchor="t" bIns="91425" lIns="91425" rIns="91425" tIns="91425">
            <a:noAutofit/>
          </a:bodyPr>
          <a:lstStyle/>
          <a:p>
            <a:pPr lvl="0" rtl="0">
              <a:lnSpc>
                <a:spcPct val="100000"/>
              </a:lnSpc>
              <a:spcBef>
                <a:spcPts val="0"/>
              </a:spcBef>
              <a:buNone/>
            </a:pPr>
            <a:r>
              <a:rPr lang="en" sz="2400"/>
              <a:t>You are breaking the first rule of data normalization and adding an extra layer of confusion.  If you can use ‘generic’ SQL you will get better results and reduce complexity.</a:t>
            </a:r>
          </a:p>
          <a:p>
            <a:pPr lvl="0" rtl="0">
              <a:lnSpc>
                <a:spcPct val="100000"/>
              </a:lnSpc>
              <a:spcBef>
                <a:spcPts val="0"/>
              </a:spcBef>
              <a:buNone/>
            </a:pPr>
            <a:r>
              <a:rPr lang="en" sz="2400"/>
              <a:t>But if you need to store JSON formatted data, and keep it JSON formatted, in JSON use a JSON column</a:t>
            </a:r>
          </a:p>
        </p:txBody>
      </p:sp>
      <p:sp>
        <p:nvSpPr>
          <p:cNvPr id="556" name="Shape 55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transition spd="slow">
    <p:cut/>
  </p:transition>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60" name="Shape 560"/>
        <p:cNvGrpSpPr/>
        <p:nvPr/>
      </p:nvGrpSpPr>
      <p:grpSpPr>
        <a:xfrm>
          <a:off x="0" y="0"/>
          <a:ext cx="0" cy="0"/>
          <a:chOff x="0" y="0"/>
          <a:chExt cx="0" cy="0"/>
        </a:xfrm>
      </p:grpSpPr>
      <p:sp>
        <p:nvSpPr>
          <p:cNvPr id="561" name="Shape 561"/>
          <p:cNvSpPr txBox="1"/>
          <p:nvPr>
            <p:ph type="title"/>
          </p:nvPr>
        </p:nvSpPr>
        <p:spPr>
          <a:xfrm>
            <a:off x="311700" y="631800"/>
            <a:ext cx="2807999" cy="755699"/>
          </a:xfrm>
          <a:prstGeom prst="rect">
            <a:avLst/>
          </a:prstGeom>
        </p:spPr>
        <p:txBody>
          <a:bodyPr anchorCtr="0" anchor="b" bIns="91425" lIns="91425" rIns="91425" tIns="91425">
            <a:noAutofit/>
          </a:bodyPr>
          <a:lstStyle/>
          <a:p>
            <a:pPr lvl="0">
              <a:spcBef>
                <a:spcPts val="0"/>
              </a:spcBef>
              <a:buNone/>
            </a:pPr>
            <a:r>
              <a:rPr lang="en" sz="3000"/>
              <a:t>Thanks!</a:t>
            </a:r>
          </a:p>
        </p:txBody>
      </p:sp>
      <p:sp>
        <p:nvSpPr>
          <p:cNvPr id="562" name="Shape 562"/>
          <p:cNvSpPr txBox="1"/>
          <p:nvPr>
            <p:ph idx="1" type="body"/>
          </p:nvPr>
        </p:nvSpPr>
        <p:spPr>
          <a:xfrm>
            <a:off x="311700" y="1490875"/>
            <a:ext cx="2807999" cy="3078000"/>
          </a:xfrm>
          <a:prstGeom prst="rect">
            <a:avLst/>
          </a:prstGeom>
        </p:spPr>
        <p:txBody>
          <a:bodyPr anchorCtr="0" anchor="t" bIns="91425" lIns="91425" rIns="91425" tIns="91425">
            <a:noAutofit/>
          </a:bodyPr>
          <a:lstStyle/>
          <a:p>
            <a:pPr lvl="0" rtl="0">
              <a:spcBef>
                <a:spcPts val="0"/>
              </a:spcBef>
              <a:spcAft>
                <a:spcPts val="1600"/>
              </a:spcAft>
              <a:buNone/>
            </a:pPr>
            <a:r>
              <a:rPr lang="en" sz="1400"/>
              <a:t>Contact us:</a:t>
            </a:r>
          </a:p>
          <a:p>
            <a:pPr lvl="0" rtl="0">
              <a:spcBef>
                <a:spcPts val="0"/>
              </a:spcBef>
              <a:spcAft>
                <a:spcPts val="0"/>
              </a:spcAft>
              <a:buNone/>
            </a:pPr>
            <a:r>
              <a:rPr lang="en" sz="1400"/>
              <a:t>Dave Stokes</a:t>
            </a:r>
          </a:p>
          <a:p>
            <a:pPr lvl="0" rtl="0">
              <a:spcBef>
                <a:spcPts val="0"/>
              </a:spcBef>
              <a:spcAft>
                <a:spcPts val="0"/>
              </a:spcAft>
              <a:buNone/>
            </a:pPr>
            <a:r>
              <a:rPr lang="en" sz="1400" u="sng">
                <a:solidFill>
                  <a:schemeClr val="hlink"/>
                </a:solidFill>
                <a:hlinkClick r:id="rId3"/>
              </a:rPr>
              <a:t>David.Stokes@Oracle.com</a:t>
            </a:r>
          </a:p>
          <a:p>
            <a:pPr lvl="0" rtl="0">
              <a:spcBef>
                <a:spcPts val="0"/>
              </a:spcBef>
              <a:spcAft>
                <a:spcPts val="0"/>
              </a:spcAft>
              <a:buNone/>
            </a:pPr>
            <a:r>
              <a:rPr lang="en" sz="1400"/>
              <a:t>opensourcedba.wordpress.com</a:t>
            </a:r>
          </a:p>
          <a:p>
            <a:pPr lvl="0" rtl="0">
              <a:spcBef>
                <a:spcPts val="0"/>
              </a:spcBef>
              <a:spcAft>
                <a:spcPts val="0"/>
              </a:spcAft>
              <a:buNone/>
            </a:pPr>
            <a:r>
              <a:rPr lang="en" sz="1400"/>
              <a:t>@stoker</a:t>
            </a:r>
          </a:p>
          <a:p>
            <a:pPr lvl="0" rtl="0">
              <a:spcBef>
                <a:spcPts val="0"/>
              </a:spcBef>
              <a:spcAft>
                <a:spcPts val="0"/>
              </a:spcAft>
              <a:buNone/>
            </a:pPr>
            <a:r>
              <a:rPr lang="en" sz="1400"/>
              <a:t>slideshare.net/davidmstokes</a:t>
            </a:r>
          </a:p>
          <a:p>
            <a:pPr lvl="0" rtl="0">
              <a:spcBef>
                <a:spcPts val="0"/>
              </a:spcBef>
              <a:spcAft>
                <a:spcPts val="0"/>
              </a:spcAft>
              <a:buNone/>
            </a:pPr>
            <a:r>
              <a:t/>
            </a:r>
            <a:endParaRPr sz="1400"/>
          </a:p>
          <a:p>
            <a:pPr lvl="0">
              <a:spcBef>
                <a:spcPts val="0"/>
              </a:spcBef>
              <a:spcAft>
                <a:spcPts val="0"/>
              </a:spcAft>
              <a:buNone/>
            </a:pPr>
            <a:r>
              <a:rPr lang="en" sz="1400"/>
              <a:t> </a:t>
            </a:r>
          </a:p>
        </p:txBody>
      </p:sp>
      <p:pic>
        <p:nvPicPr>
          <p:cNvPr id="563" name="Shape 563"/>
          <p:cNvPicPr preferRelativeResize="0"/>
          <p:nvPr/>
        </p:nvPicPr>
        <p:blipFill rotWithShape="1">
          <a:blip r:embed="rId4">
            <a:alphaModFix/>
          </a:blip>
          <a:srcRect b="0" l="19071" r="4853" t="9"/>
          <a:stretch/>
        </p:blipFill>
        <p:spPr>
          <a:xfrm>
            <a:off x="3274675" y="0"/>
            <a:ext cx="5869324" cy="5143504"/>
          </a:xfrm>
          <a:prstGeom prst="rect">
            <a:avLst/>
          </a:prstGeom>
          <a:noFill/>
          <a:ln>
            <a:noFill/>
          </a:ln>
        </p:spPr>
      </p:pic>
      <p:sp>
        <p:nvSpPr>
          <p:cNvPr id="564" name="Shape 56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3" name="Shape 113"/>
        <p:cNvGrpSpPr/>
        <p:nvPr/>
      </p:nvGrpSpPr>
      <p:grpSpPr>
        <a:xfrm>
          <a:off x="0" y="0"/>
          <a:ext cx="0" cy="0"/>
          <a:chOff x="0" y="0"/>
          <a:chExt cx="0" cy="0"/>
        </a:xfrm>
      </p:grpSpPr>
      <p:sp>
        <p:nvSpPr>
          <p:cNvPr id="114" name="Shape 114"/>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JSON in a CHAR or VARCHAR column</a:t>
            </a:r>
          </a:p>
        </p:txBody>
      </p:sp>
      <p:sp>
        <p:nvSpPr>
          <p:cNvPr id="115" name="Shape 115"/>
          <p:cNvSpPr txBox="1"/>
          <p:nvPr>
            <p:ph idx="1" type="body"/>
          </p:nvPr>
        </p:nvSpPr>
        <p:spPr>
          <a:xfrm>
            <a:off x="311700" y="1163725"/>
            <a:ext cx="8520599" cy="3416400"/>
          </a:xfrm>
          <a:prstGeom prst="rect">
            <a:avLst/>
          </a:prstGeom>
        </p:spPr>
        <p:txBody>
          <a:bodyPr anchorCtr="0" anchor="t" bIns="91425" lIns="91425" rIns="91425" tIns="91425">
            <a:noAutofit/>
          </a:bodyPr>
          <a:lstStyle/>
          <a:p>
            <a:pPr lvl="0" rtl="0">
              <a:spcBef>
                <a:spcPts val="0"/>
              </a:spcBef>
              <a:buNone/>
            </a:pPr>
            <a:r>
              <a:rPr lang="en">
                <a:latin typeface="Times New Roman"/>
                <a:ea typeface="Times New Roman"/>
                <a:cs typeface="Times New Roman"/>
                <a:sym typeface="Times New Roman"/>
              </a:rPr>
              <a:t>mysql&gt;CREATE TABLE example1 (id INTEGER, data CHAR(255);</a:t>
            </a:r>
          </a:p>
          <a:p>
            <a:pPr lvl="0" rtl="0">
              <a:spcBef>
                <a:spcPts val="0"/>
              </a:spcBef>
              <a:buNone/>
            </a:pPr>
            <a:r>
              <a:rPr lang="en">
                <a:latin typeface="Times New Roman"/>
                <a:ea typeface="Times New Roman"/>
                <a:cs typeface="Times New Roman"/>
                <a:sym typeface="Times New Roman"/>
              </a:rPr>
              <a:t>mysql&gt;INSERT INTO example1 (id, data) VALUES (1, ‘{“foo” : “bar”}’);</a:t>
            </a:r>
          </a:p>
          <a:p>
            <a:pPr lvl="0" rtl="0">
              <a:spcBef>
                <a:spcPts val="0"/>
              </a:spcBef>
              <a:buNone/>
            </a:pPr>
            <a:r>
              <a:rPr lang="en"/>
              <a:t>Not easy to </a:t>
            </a:r>
            <a:r>
              <a:rPr i="1" lang="en"/>
              <a:t>dig</a:t>
            </a:r>
            <a:r>
              <a:rPr lang="en"/>
              <a:t> into JSON data stored as a string  </a:t>
            </a:r>
          </a:p>
          <a:p>
            <a:pPr indent="457200" lvl="0" rtl="0">
              <a:spcBef>
                <a:spcPts val="0"/>
              </a:spcBef>
              <a:buNone/>
            </a:pPr>
            <a:r>
              <a:rPr lang="en"/>
              <a:t>SELECT foo FROM table WHERE field REGEXP ‘“key” : “[[:&lt;:]]value[[:&gt;:]]”’</a:t>
            </a:r>
          </a:p>
          <a:p>
            <a:pPr indent="0" lvl="0" marL="0" rtl="0">
              <a:spcBef>
                <a:spcPts val="0"/>
              </a:spcBef>
              <a:buNone/>
            </a:pPr>
            <a:r>
              <a:rPr b="1" lang="en"/>
              <a:t>Slow -- Breaking first rule of normalization of data</a:t>
            </a:r>
          </a:p>
          <a:p>
            <a:pPr indent="0" lvl="0" marL="0" rtl="0">
              <a:spcBef>
                <a:spcPts val="0"/>
              </a:spcBef>
              <a:buNone/>
            </a:pPr>
            <a:r>
              <a:rPr b="1" lang="en"/>
              <a:t>Slow -- Full table scans (reading the entire file to get to your data)</a:t>
            </a:r>
          </a:p>
          <a:p>
            <a:pPr indent="0" lvl="0" marL="0" rtl="0">
              <a:spcBef>
                <a:spcPts val="0"/>
              </a:spcBef>
              <a:buNone/>
            </a:pPr>
            <a:r>
              <a:rPr b="1" lang="en"/>
              <a:t>REGEX -- Ughhhhh!!</a:t>
            </a:r>
          </a:p>
          <a:p>
            <a:pPr lvl="0" rtl="0">
              <a:spcBef>
                <a:spcPts val="0"/>
              </a:spcBef>
              <a:buNone/>
            </a:pPr>
            <a:r>
              <a:t/>
            </a:r>
            <a:endParaRPr/>
          </a:p>
        </p:txBody>
      </p:sp>
      <p:sp>
        <p:nvSpPr>
          <p:cNvPr id="116" name="Shape 11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sp>
        <p:nvSpPr>
          <p:cNvPr id="121" name="Shape 121"/>
          <p:cNvSpPr txBox="1"/>
          <p:nvPr>
            <p:ph type="title"/>
          </p:nvPr>
        </p:nvSpPr>
        <p:spPr>
          <a:xfrm>
            <a:off x="490250" y="526350"/>
            <a:ext cx="7280400" cy="4090800"/>
          </a:xfrm>
          <a:prstGeom prst="rect">
            <a:avLst/>
          </a:prstGeom>
        </p:spPr>
        <p:txBody>
          <a:bodyPr anchorCtr="0" anchor="ctr" bIns="91425" lIns="91425" rIns="91425" tIns="91425">
            <a:noAutofit/>
          </a:bodyPr>
          <a:lstStyle/>
          <a:p>
            <a:pPr lvl="0" rtl="0">
              <a:spcBef>
                <a:spcPts val="0"/>
              </a:spcBef>
              <a:buNone/>
            </a:pPr>
            <a:r>
              <a:rPr lang="en"/>
              <a:t>MySQL 5.7 has an optimized way to store JSON data that allows access to keys/values</a:t>
            </a:r>
          </a:p>
        </p:txBody>
      </p:sp>
      <p:sp>
        <p:nvSpPr>
          <p:cNvPr id="122" name="Shape 12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mc:AlternateContent>
    <mc:Choice Requires="p14">
      <p:transition spd="slow">
        <p14:gallery dir="l"/>
      </p:transition>
    </mc:Choice>
    <mc:Fallback>
      <p:transition spd="slow">
        <p:fade/>
      </p:transition>
    </mc:Fallback>
  </mc:AlternateContent>
</p:sld>
</file>

<file path=ppt/theme/theme.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